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media1.mp4" ContentType="video/unknown"/>
  <Override PartName="/ppt/notesSlides/notesSlide13.xml" ContentType="application/vnd.openxmlformats-officedocument.presentationml.notesSlide+xml"/>
  <Override PartName="/ppt/media/media2.mp4" ContentType="video/unknown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 b="def" i="def"/>
      <a:tcStyle>
        <a:tcBdr/>
        <a:fill>
          <a:solidFill>
            <a:srgbClr val="E7F0F4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 b="def" i="def"/>
      <a:tcStyle>
        <a:tcBdr/>
        <a:fill>
          <a:solidFill>
            <a:srgbClr val="FBEAE7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 b="def" i="def"/>
      <a:tcStyle>
        <a:tcBdr/>
        <a:fill>
          <a:solidFill>
            <a:srgbClr val="ECE7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Ok,</a:t>
            </a:r>
            <a:r>
              <a:t> </a:t>
            </a:r>
            <a:r>
              <a:t>thanks</a:t>
            </a:r>
            <a:r>
              <a:t> </a:t>
            </a:r>
            <a:r>
              <a:t>Li</a:t>
            </a:r>
            <a:r>
              <a:t> </a:t>
            </a:r>
            <a:r>
              <a:t>sun,</a:t>
            </a:r>
            <a:r>
              <a:t> </a:t>
            </a:r>
            <a:r>
              <a:t>I</a:t>
            </a:r>
            <a:r>
              <a:t> </a:t>
            </a:r>
            <a:r>
              <a:t>will</a:t>
            </a:r>
            <a:r>
              <a:t> </a:t>
            </a:r>
            <a:r>
              <a:t>simply</a:t>
            </a:r>
            <a:r>
              <a:t> </a:t>
            </a:r>
            <a:r>
              <a:t>explain</a:t>
            </a:r>
            <a:r>
              <a:t> </a:t>
            </a:r>
            <a:r>
              <a:t>the</a:t>
            </a:r>
            <a:r>
              <a:t> </a:t>
            </a:r>
            <a:r>
              <a:t>what’s</a:t>
            </a:r>
            <a:r>
              <a:t> </a:t>
            </a:r>
            <a:r>
              <a:t>the</a:t>
            </a:r>
            <a:r>
              <a:t> </a:t>
            </a:r>
            <a:r>
              <a:t>image</a:t>
            </a:r>
            <a:r>
              <a:t> </a:t>
            </a:r>
            <a:r>
              <a:t>preprocessing</a:t>
            </a:r>
            <a:r>
              <a:t> </a:t>
            </a:r>
            <a:r>
              <a:t>in</a:t>
            </a:r>
            <a:r>
              <a:t> </a:t>
            </a:r>
            <a:r>
              <a:t>our</a:t>
            </a:r>
            <a:r>
              <a:t> </a:t>
            </a:r>
            <a:r>
              <a:t>works.</a:t>
            </a:r>
            <a:r>
              <a:t> </a:t>
            </a:r>
          </a:p>
          <a:p>
            <a:pPr/>
            <a:r>
              <a:t>Each</a:t>
            </a:r>
            <a:r>
              <a:t> </a:t>
            </a:r>
            <a:r>
              <a:t>box</a:t>
            </a:r>
            <a:r>
              <a:t> </a:t>
            </a:r>
            <a:r>
              <a:t>have</a:t>
            </a:r>
            <a:r>
              <a:t> </a:t>
            </a:r>
            <a:r>
              <a:t>a</a:t>
            </a:r>
            <a:r>
              <a:t> </a:t>
            </a:r>
            <a:r>
              <a:t>unique</a:t>
            </a:r>
            <a:r>
              <a:t> </a:t>
            </a:r>
            <a:r>
              <a:t>number,</a:t>
            </a:r>
            <a:r>
              <a:t> </a:t>
            </a:r>
            <a:r>
              <a:t>we</a:t>
            </a:r>
            <a:r>
              <a:t> </a:t>
            </a:r>
            <a:r>
              <a:t>are</a:t>
            </a:r>
            <a:r>
              <a:t> </a:t>
            </a:r>
            <a:r>
              <a:t>trying</a:t>
            </a:r>
            <a:r>
              <a:t> </a:t>
            </a:r>
            <a:r>
              <a:t>to</a:t>
            </a:r>
            <a:r>
              <a:t> </a:t>
            </a:r>
            <a:r>
              <a:t>use</a:t>
            </a:r>
            <a:r>
              <a:t> </a:t>
            </a:r>
            <a:r>
              <a:t>it</a:t>
            </a:r>
            <a:r>
              <a:t> </a:t>
            </a:r>
            <a:r>
              <a:t>to</a:t>
            </a:r>
            <a:r>
              <a:t> </a:t>
            </a:r>
            <a:r>
              <a:t>classify</a:t>
            </a:r>
            <a:r>
              <a:t> </a:t>
            </a:r>
            <a:r>
              <a:t>the</a:t>
            </a:r>
            <a:r>
              <a:t> </a:t>
            </a:r>
            <a:r>
              <a:t>box.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mark these 4 points in the image.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step, let’s create a square and mark the four corners of this square. What will happen if we use these eight corners to calculate the transformation matrix and recover the image?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will get a orthogonal result comparing with the standard form. Why that happen? Because we</a:t>
            </a:r>
            <a:r>
              <a:t> </a:t>
            </a:r>
            <a:r>
              <a:t>just</a:t>
            </a:r>
            <a:r>
              <a:t> </a:t>
            </a:r>
            <a:r>
              <a:t>know</a:t>
            </a:r>
            <a:r>
              <a:t> </a:t>
            </a:r>
            <a:r>
              <a:t>corner</a:t>
            </a:r>
            <a:r>
              <a:t> </a:t>
            </a:r>
            <a:r>
              <a:t>points</a:t>
            </a:r>
            <a:r>
              <a:t> </a:t>
            </a:r>
            <a:r>
              <a:t>are</a:t>
            </a:r>
            <a:r>
              <a:t> </a:t>
            </a:r>
            <a:r>
              <a:t>clockwise</a:t>
            </a:r>
            <a:r>
              <a:t> </a:t>
            </a:r>
            <a:r>
              <a:t>sorting,</a:t>
            </a:r>
            <a:r>
              <a:t> </a:t>
            </a:r>
            <a:r>
              <a:t>we don</a:t>
            </a:r>
            <a:r>
              <a:t>’</a:t>
            </a:r>
            <a:r>
              <a:t>t know the absolutely</a:t>
            </a:r>
            <a:r>
              <a:t> </a:t>
            </a:r>
            <a:r>
              <a:t>correct </a:t>
            </a:r>
            <a:r>
              <a:t> </a:t>
            </a:r>
            <a:r>
              <a:t>corners</a:t>
            </a:r>
            <a:r>
              <a:t> </a:t>
            </a:r>
            <a:r>
              <a:t>position.</a:t>
            </a:r>
            <a:r>
              <a:t> </a:t>
            </a:r>
            <a:r>
              <a:t>Got</a:t>
            </a:r>
            <a:r>
              <a:t> </a:t>
            </a:r>
            <a:r>
              <a:t>it?</a:t>
            </a:r>
            <a:r>
              <a:t> </a:t>
            </a:r>
            <a:r>
              <a:t>But</a:t>
            </a:r>
            <a:r>
              <a:t> </a:t>
            </a:r>
            <a:r>
              <a:t>anyway,</a:t>
            </a:r>
            <a:r>
              <a:t> </a:t>
            </a:r>
            <a:r>
              <a:t>we</a:t>
            </a:r>
            <a:r>
              <a:t> </a:t>
            </a:r>
            <a:r>
              <a:t>have</a:t>
            </a:r>
            <a:r>
              <a:t> </a:t>
            </a:r>
            <a:r>
              <a:t>a</a:t>
            </a:r>
            <a:r>
              <a:t> </a:t>
            </a:r>
            <a:r>
              <a:t>orthogonal result</a:t>
            </a:r>
            <a:r>
              <a:t> </a:t>
            </a:r>
            <a:r>
              <a:t>now.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</a:t>
            </a:r>
            <a:r>
              <a:t> </a:t>
            </a:r>
            <a:r>
              <a:t>can</a:t>
            </a:r>
            <a:r>
              <a:t> </a:t>
            </a:r>
            <a:r>
              <a:t>we</a:t>
            </a:r>
            <a:r>
              <a:t> </a:t>
            </a:r>
            <a:r>
              <a:t>overcome</a:t>
            </a:r>
            <a:r>
              <a:t> </a:t>
            </a:r>
            <a:r>
              <a:t>this</a:t>
            </a:r>
            <a:r>
              <a:t> </a:t>
            </a:r>
            <a:r>
              <a:t>and</a:t>
            </a:r>
            <a:r>
              <a:t> </a:t>
            </a:r>
            <a:r>
              <a:t>get</a:t>
            </a:r>
            <a:r>
              <a:t> </a:t>
            </a:r>
            <a:r>
              <a:t>a</a:t>
            </a:r>
            <a:r>
              <a:t> </a:t>
            </a:r>
            <a:r>
              <a:t>correct</a:t>
            </a:r>
            <a:r>
              <a:t> </a:t>
            </a:r>
            <a:r>
              <a:t>result.</a:t>
            </a:r>
            <a:r>
              <a:t> </a:t>
            </a:r>
            <a:r>
              <a:t>We</a:t>
            </a:r>
            <a:r>
              <a:t> </a:t>
            </a:r>
            <a:r>
              <a:t>used</a:t>
            </a:r>
            <a:r>
              <a:t> </a:t>
            </a:r>
            <a:r>
              <a:t>feature</a:t>
            </a:r>
            <a:r>
              <a:t> </a:t>
            </a:r>
            <a:r>
              <a:t>points</a:t>
            </a:r>
            <a:r>
              <a:t> </a:t>
            </a:r>
            <a:r>
              <a:t>matching.</a:t>
            </a:r>
            <a:r>
              <a:t> </a:t>
            </a:r>
            <a:r>
              <a:t>We</a:t>
            </a:r>
            <a:r>
              <a:t> </a:t>
            </a:r>
            <a:r>
              <a:t>try</a:t>
            </a:r>
            <a:r>
              <a:t> </a:t>
            </a:r>
            <a:r>
              <a:t>to</a:t>
            </a:r>
            <a:r>
              <a:t> </a:t>
            </a:r>
            <a:r>
              <a:t>crop</a:t>
            </a:r>
            <a:r>
              <a:t> </a:t>
            </a:r>
            <a:r>
              <a:t>the</a:t>
            </a:r>
            <a:r>
              <a:t> </a:t>
            </a:r>
            <a:r>
              <a:t>vertical</a:t>
            </a:r>
            <a:r>
              <a:t> </a:t>
            </a:r>
            <a:r>
              <a:t>logo</a:t>
            </a:r>
            <a:r>
              <a:t> </a:t>
            </a:r>
            <a:r>
              <a:t>and</a:t>
            </a:r>
            <a:r>
              <a:t> </a:t>
            </a:r>
            <a:r>
              <a:t>matching</a:t>
            </a:r>
            <a:r>
              <a:t> </a:t>
            </a:r>
            <a:r>
              <a:t>the</a:t>
            </a:r>
            <a:r>
              <a:t> </a:t>
            </a:r>
            <a:r>
              <a:t>feature</a:t>
            </a:r>
            <a:r>
              <a:t> </a:t>
            </a:r>
            <a:r>
              <a:t>points</a:t>
            </a:r>
            <a:r>
              <a:t> </a:t>
            </a:r>
            <a:r>
              <a:t>with</a:t>
            </a:r>
            <a:r>
              <a:t> </a:t>
            </a:r>
            <a:r>
              <a:t>the</a:t>
            </a:r>
            <a:r>
              <a:t> </a:t>
            </a:r>
            <a:r>
              <a:t>standard</a:t>
            </a:r>
            <a:r>
              <a:t> </a:t>
            </a:r>
            <a:r>
              <a:t>logo</a:t>
            </a:r>
            <a:r>
              <a:t> </a:t>
            </a:r>
            <a:r>
              <a:t>image.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</a:t>
            </a:r>
            <a:r>
              <a:t> </a:t>
            </a:r>
            <a:r>
              <a:t>people</a:t>
            </a:r>
            <a:r>
              <a:t> </a:t>
            </a:r>
            <a:r>
              <a:t>probably</a:t>
            </a:r>
            <a:r>
              <a:t> </a:t>
            </a:r>
            <a:r>
              <a:t>will</a:t>
            </a:r>
            <a:r>
              <a:t> </a:t>
            </a:r>
            <a:r>
              <a:t>ask,</a:t>
            </a:r>
            <a:r>
              <a:t> </a:t>
            </a:r>
            <a:r>
              <a:t>why</a:t>
            </a:r>
            <a:r>
              <a:t> </a:t>
            </a:r>
            <a:r>
              <a:t>don’t</a:t>
            </a:r>
            <a:r>
              <a:t> </a:t>
            </a:r>
            <a:r>
              <a:t>use</a:t>
            </a:r>
            <a:r>
              <a:t> </a:t>
            </a:r>
            <a:r>
              <a:t>the</a:t>
            </a:r>
            <a:r>
              <a:t> </a:t>
            </a:r>
            <a:r>
              <a:t>matching</a:t>
            </a:r>
            <a:r>
              <a:t> </a:t>
            </a:r>
            <a:r>
              <a:t>points</a:t>
            </a:r>
            <a:r>
              <a:t> </a:t>
            </a:r>
            <a:r>
              <a:t>to</a:t>
            </a:r>
            <a:r>
              <a:t> </a:t>
            </a:r>
            <a:r>
              <a:t>calculate</a:t>
            </a:r>
            <a:r>
              <a:t> </a:t>
            </a:r>
            <a:r>
              <a:t>the</a:t>
            </a:r>
            <a:r>
              <a:t> </a:t>
            </a:r>
            <a:r>
              <a:t>transformation</a:t>
            </a:r>
            <a:r>
              <a:t> </a:t>
            </a:r>
            <a:r>
              <a:t>matrix</a:t>
            </a:r>
            <a:r>
              <a:t> </a:t>
            </a:r>
            <a:r>
              <a:t>directly?</a:t>
            </a:r>
            <a:r>
              <a:t> </a:t>
            </a:r>
            <a:r>
              <a:t>Because</a:t>
            </a:r>
            <a:r>
              <a:t> </a:t>
            </a:r>
            <a:r>
              <a:t>the</a:t>
            </a:r>
            <a:r>
              <a:t> </a:t>
            </a:r>
            <a:r>
              <a:t>matching</a:t>
            </a:r>
            <a:r>
              <a:t> </a:t>
            </a:r>
            <a:r>
              <a:t>points</a:t>
            </a:r>
            <a:r>
              <a:t> </a:t>
            </a:r>
            <a:r>
              <a:t>are</a:t>
            </a:r>
            <a:r>
              <a:t> </a:t>
            </a:r>
            <a:r>
              <a:t>not</a:t>
            </a:r>
            <a:r>
              <a:t> </a:t>
            </a:r>
            <a:r>
              <a:t>always</a:t>
            </a:r>
            <a:r>
              <a:t> </a:t>
            </a:r>
            <a:r>
              <a:t>correct,</a:t>
            </a:r>
            <a:r>
              <a:t> </a:t>
            </a:r>
            <a:r>
              <a:t>many</a:t>
            </a:r>
            <a:r>
              <a:t> </a:t>
            </a:r>
            <a:r>
              <a:t>of</a:t>
            </a:r>
            <a:r>
              <a:t> </a:t>
            </a:r>
            <a:r>
              <a:t>these</a:t>
            </a:r>
            <a:r>
              <a:t> </a:t>
            </a:r>
            <a:r>
              <a:t>points</a:t>
            </a:r>
            <a:r>
              <a:t> </a:t>
            </a:r>
            <a:r>
              <a:t>are</a:t>
            </a:r>
            <a:r>
              <a:t> </a:t>
            </a:r>
            <a:r>
              <a:t>wrong</a:t>
            </a:r>
            <a:r>
              <a:t> </a:t>
            </a:r>
            <a:r>
              <a:t>matching.</a:t>
            </a:r>
            <a:r>
              <a:t> </a:t>
            </a:r>
            <a:r>
              <a:t>we</a:t>
            </a:r>
            <a:r>
              <a:t> </a:t>
            </a:r>
            <a:r>
              <a:t>can</a:t>
            </a:r>
            <a:r>
              <a:t> </a:t>
            </a:r>
            <a:r>
              <a:t>only</a:t>
            </a:r>
            <a:r>
              <a:t> </a:t>
            </a:r>
            <a:r>
              <a:t>use</a:t>
            </a:r>
            <a:r>
              <a:t> </a:t>
            </a:r>
            <a:r>
              <a:t>matching</a:t>
            </a:r>
            <a:r>
              <a:t> </a:t>
            </a:r>
            <a:r>
              <a:t>points</a:t>
            </a:r>
            <a:r>
              <a:t> </a:t>
            </a:r>
            <a:r>
              <a:t>to</a:t>
            </a:r>
            <a:r>
              <a:t> </a:t>
            </a:r>
            <a:r>
              <a:t>get</a:t>
            </a:r>
            <a:r>
              <a:t> </a:t>
            </a:r>
            <a:r>
              <a:t>a</a:t>
            </a:r>
            <a:r>
              <a:t> </a:t>
            </a:r>
            <a:r>
              <a:t>very</a:t>
            </a:r>
            <a:r>
              <a:t> </a:t>
            </a:r>
            <a:r>
              <a:t>roughly</a:t>
            </a:r>
            <a:r>
              <a:t> </a:t>
            </a:r>
            <a:r>
              <a:t>result</a:t>
            </a:r>
            <a:r>
              <a:t> </a:t>
            </a:r>
            <a:r>
              <a:t>It’s</a:t>
            </a:r>
            <a:r>
              <a:t> </a:t>
            </a:r>
            <a:r>
              <a:t>not</a:t>
            </a:r>
            <a:r>
              <a:t> </a:t>
            </a:r>
            <a:r>
              <a:t>accurate</a:t>
            </a:r>
            <a:r>
              <a:t> </a:t>
            </a:r>
            <a:r>
              <a:t>enough</a:t>
            </a:r>
            <a:r>
              <a:t> </a:t>
            </a:r>
            <a:r>
              <a:t>for</a:t>
            </a:r>
            <a:r>
              <a:t> </a:t>
            </a:r>
            <a:r>
              <a:t>transformation</a:t>
            </a:r>
            <a:r>
              <a:t> </a:t>
            </a:r>
            <a:r>
              <a:t>matrix.</a:t>
            </a:r>
            <a:r>
              <a:t> </a:t>
            </a:r>
            <a:r>
              <a:t>But</a:t>
            </a:r>
            <a:r>
              <a:t> </a:t>
            </a:r>
            <a:r>
              <a:t>if</a:t>
            </a:r>
            <a:r>
              <a:t> </a:t>
            </a:r>
            <a:r>
              <a:t>we</a:t>
            </a:r>
            <a:r>
              <a:t> </a:t>
            </a:r>
            <a:r>
              <a:t>add</a:t>
            </a:r>
            <a:r>
              <a:t> </a:t>
            </a:r>
            <a:r>
              <a:t>the</a:t>
            </a:r>
            <a:r>
              <a:t> </a:t>
            </a:r>
            <a:r>
              <a:t>previous</a:t>
            </a:r>
            <a:r>
              <a:t> </a:t>
            </a:r>
            <a:r>
              <a:t>result.</a:t>
            </a:r>
            <a:r>
              <a:t> </a:t>
            </a:r>
            <a:r>
              <a:t>we</a:t>
            </a:r>
            <a:r>
              <a:t> </a:t>
            </a:r>
            <a:r>
              <a:t>just</a:t>
            </a:r>
            <a:r>
              <a:t> </a:t>
            </a:r>
            <a:r>
              <a:t>need</a:t>
            </a:r>
            <a:r>
              <a:t> </a:t>
            </a:r>
            <a:r>
              <a:t>to</a:t>
            </a:r>
            <a:r>
              <a:t> </a:t>
            </a:r>
            <a:r>
              <a:t>judge</a:t>
            </a:r>
            <a:r>
              <a:t> </a:t>
            </a:r>
            <a:r>
              <a:t>these</a:t>
            </a:r>
            <a:r>
              <a:t> </a:t>
            </a:r>
            <a:r>
              <a:t>roughly</a:t>
            </a:r>
            <a:r>
              <a:t> </a:t>
            </a:r>
            <a:r>
              <a:t>result</a:t>
            </a:r>
            <a:r>
              <a:t> </a:t>
            </a:r>
            <a:r>
              <a:t>is</a:t>
            </a:r>
            <a:r>
              <a:t> </a:t>
            </a:r>
            <a:r>
              <a:t>0,</a:t>
            </a:r>
            <a:r>
              <a:t> </a:t>
            </a:r>
            <a:r>
              <a:t>90,</a:t>
            </a:r>
            <a:r>
              <a:t> </a:t>
            </a:r>
            <a:r>
              <a:t>180,</a:t>
            </a:r>
            <a:r>
              <a:t> </a:t>
            </a:r>
            <a:r>
              <a:t>-90.</a:t>
            </a:r>
            <a:r>
              <a:t> </a:t>
            </a:r>
            <a:r>
              <a:t>Previous</a:t>
            </a:r>
            <a:r>
              <a:t> </a:t>
            </a:r>
            <a:r>
              <a:t>result</a:t>
            </a:r>
            <a:r>
              <a:t> </a:t>
            </a:r>
            <a:r>
              <a:t>is</a:t>
            </a:r>
            <a:r>
              <a:t> </a:t>
            </a:r>
            <a:r>
              <a:t>vertical</a:t>
            </a:r>
            <a:r>
              <a:t> </a:t>
            </a:r>
            <a:r>
              <a:t>or</a:t>
            </a:r>
            <a:r>
              <a:t> </a:t>
            </a:r>
            <a:r>
              <a:t>parallel</a:t>
            </a:r>
            <a:r>
              <a:t> </a:t>
            </a:r>
            <a:r>
              <a:t>with</a:t>
            </a:r>
            <a:r>
              <a:t> </a:t>
            </a:r>
            <a:r>
              <a:t>the</a:t>
            </a:r>
            <a:r>
              <a:t> </a:t>
            </a:r>
            <a:r>
              <a:t>correct</a:t>
            </a:r>
            <a:r>
              <a:t> </a:t>
            </a:r>
            <a:r>
              <a:t>result.</a:t>
            </a:r>
            <a:r>
              <a:t> </a:t>
            </a:r>
            <a:r>
              <a:t>So</a:t>
            </a:r>
            <a:r>
              <a:t> </a:t>
            </a:r>
            <a:r>
              <a:t>that’s</a:t>
            </a:r>
            <a:r>
              <a:t> </a:t>
            </a:r>
            <a:r>
              <a:t>why</a:t>
            </a:r>
            <a:r>
              <a:t> </a:t>
            </a:r>
            <a:r>
              <a:t>we</a:t>
            </a:r>
            <a:r>
              <a:t> </a:t>
            </a:r>
            <a:r>
              <a:t>do</a:t>
            </a:r>
            <a:r>
              <a:t> </a:t>
            </a:r>
            <a:r>
              <a:t>that.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</a:t>
            </a:r>
            <a:r>
              <a:t> </a:t>
            </a:r>
            <a:r>
              <a:t>will</a:t>
            </a:r>
            <a:r>
              <a:t> </a:t>
            </a:r>
            <a:r>
              <a:t>show</a:t>
            </a:r>
            <a:r>
              <a:t> </a:t>
            </a:r>
            <a:r>
              <a:t>a</a:t>
            </a:r>
            <a:r>
              <a:t> </a:t>
            </a:r>
            <a:r>
              <a:t>short</a:t>
            </a:r>
            <a:r>
              <a:t> </a:t>
            </a:r>
            <a:r>
              <a:t>video.</a:t>
            </a:r>
            <a:r>
              <a:t> </a:t>
            </a:r>
            <a:r>
              <a:t>You</a:t>
            </a:r>
            <a:r>
              <a:t> </a:t>
            </a:r>
            <a:r>
              <a:t>can</a:t>
            </a:r>
            <a:r>
              <a:t> </a:t>
            </a:r>
            <a:r>
              <a:t>see,</a:t>
            </a:r>
            <a:r>
              <a:t> </a:t>
            </a:r>
            <a:r>
              <a:t>This</a:t>
            </a:r>
            <a:r>
              <a:t> </a:t>
            </a:r>
            <a:r>
              <a:t>algorithm</a:t>
            </a:r>
            <a:r>
              <a:t> </a:t>
            </a:r>
            <a:r>
              <a:t>performed</a:t>
            </a:r>
            <a:r>
              <a:t> </a:t>
            </a:r>
            <a:r>
              <a:t>good.</a:t>
            </a:r>
            <a:r>
              <a:t> </a:t>
            </a:r>
            <a:r>
              <a:t>It</a:t>
            </a:r>
            <a:r>
              <a:t> </a:t>
            </a:r>
            <a:r>
              <a:t>could</a:t>
            </a:r>
            <a:r>
              <a:t> </a:t>
            </a:r>
            <a:r>
              <a:t>against</a:t>
            </a:r>
            <a:r>
              <a:t> </a:t>
            </a:r>
            <a:r>
              <a:t>the</a:t>
            </a:r>
            <a:r>
              <a:t> </a:t>
            </a:r>
            <a:r>
              <a:t>scaling</a:t>
            </a:r>
            <a:r>
              <a:t> </a:t>
            </a:r>
            <a:r>
              <a:t>rotation</a:t>
            </a:r>
            <a:r>
              <a:t> </a:t>
            </a:r>
            <a:r>
              <a:t>and</a:t>
            </a:r>
            <a:r>
              <a:t> </a:t>
            </a:r>
            <a:r>
              <a:t>perspective</a:t>
            </a:r>
            <a:r>
              <a:t> </a:t>
            </a:r>
            <a:r>
              <a:t>transform</a:t>
            </a:r>
            <a:r>
              <a:t> </a:t>
            </a:r>
            <a:r>
              <a:t>and</a:t>
            </a:r>
            <a:r>
              <a:t> </a:t>
            </a:r>
            <a:r>
              <a:t>recover</a:t>
            </a:r>
            <a:r>
              <a:t> </a:t>
            </a:r>
            <a:r>
              <a:t>the</a:t>
            </a:r>
            <a:r>
              <a:t> </a:t>
            </a:r>
            <a:r>
              <a:t>image</a:t>
            </a:r>
            <a:r>
              <a:t> </a:t>
            </a:r>
            <a:r>
              <a:t>to</a:t>
            </a:r>
            <a:r>
              <a:t> </a:t>
            </a:r>
            <a:r>
              <a:t>what</a:t>
            </a:r>
            <a:r>
              <a:t> </a:t>
            </a:r>
            <a:r>
              <a:t>we</a:t>
            </a:r>
            <a:r>
              <a:t> </a:t>
            </a:r>
            <a:r>
              <a:t>want.</a:t>
            </a:r>
            <a:r>
              <a:t> </a:t>
            </a:r>
            <a:r>
              <a:t>it does work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</a:t>
            </a:r>
            <a:r>
              <a:t> </a:t>
            </a:r>
            <a:r>
              <a:t>,I</a:t>
            </a:r>
            <a:r>
              <a:t> </a:t>
            </a:r>
            <a:r>
              <a:t>will</a:t>
            </a:r>
            <a:r>
              <a:t> </a:t>
            </a:r>
            <a:r>
              <a:t>show</a:t>
            </a:r>
            <a:r>
              <a:t> </a:t>
            </a:r>
            <a:r>
              <a:t>the</a:t>
            </a:r>
            <a:r>
              <a:t> </a:t>
            </a:r>
            <a:r>
              <a:t>image</a:t>
            </a:r>
            <a:r>
              <a:t> </a:t>
            </a:r>
            <a:r>
              <a:t>preprocessing</a:t>
            </a:r>
            <a:r>
              <a:t> </a:t>
            </a:r>
            <a:r>
              <a:t>workflow</a:t>
            </a:r>
            <a:r>
              <a:t> </a:t>
            </a:r>
            <a:r>
              <a:t>by</a:t>
            </a:r>
            <a:r>
              <a:t> </a:t>
            </a:r>
            <a:r>
              <a:t>a</a:t>
            </a:r>
            <a:r>
              <a:t> </a:t>
            </a:r>
            <a:r>
              <a:t>good</a:t>
            </a:r>
            <a:r>
              <a:t> </a:t>
            </a:r>
            <a:r>
              <a:t>sample.</a:t>
            </a:r>
            <a:r>
              <a:t> </a:t>
            </a:r>
            <a:r>
              <a:t>Remember</a:t>
            </a:r>
            <a:r>
              <a:t> </a:t>
            </a:r>
            <a:r>
              <a:t>it’s</a:t>
            </a:r>
            <a:r>
              <a:t> </a:t>
            </a:r>
            <a:r>
              <a:t>a</a:t>
            </a:r>
            <a:r>
              <a:t> </a:t>
            </a:r>
            <a:r>
              <a:t>good</a:t>
            </a:r>
            <a:r>
              <a:t> </a:t>
            </a:r>
            <a:r>
              <a:t>sample.</a:t>
            </a:r>
            <a:r>
              <a:t> </a:t>
            </a:r>
            <a:r>
              <a:t>Consists</a:t>
            </a:r>
            <a:r>
              <a:t> </a:t>
            </a:r>
            <a:r>
              <a:t>of</a:t>
            </a:r>
            <a:r>
              <a:t> </a:t>
            </a:r>
            <a:r>
              <a:t>6</a:t>
            </a:r>
            <a:r>
              <a:t> </a:t>
            </a:r>
            <a:r>
              <a:t>steps.</a:t>
            </a:r>
            <a:r>
              <a:t> </a:t>
            </a:r>
          </a:p>
          <a:p>
            <a:pPr/>
            <a:r>
              <a:t>Because</a:t>
            </a:r>
            <a:r>
              <a:t> </a:t>
            </a:r>
            <a:r>
              <a:t>the</a:t>
            </a:r>
            <a:r>
              <a:t> </a:t>
            </a:r>
            <a:r>
              <a:t>logo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red</a:t>
            </a:r>
            <a:r>
              <a:t> </a:t>
            </a:r>
            <a:r>
              <a:t>square.</a:t>
            </a:r>
            <a:r>
              <a:t> </a:t>
            </a:r>
            <a:r>
              <a:t>It</a:t>
            </a:r>
            <a:r>
              <a:t> </a:t>
            </a:r>
            <a:r>
              <a:t>will</a:t>
            </a:r>
            <a:r>
              <a:t> </a:t>
            </a:r>
            <a:r>
              <a:t>narrow</a:t>
            </a:r>
            <a:r>
              <a:t> </a:t>
            </a:r>
            <a:r>
              <a:t>down</a:t>
            </a:r>
            <a:r>
              <a:t> </a:t>
            </a:r>
            <a:r>
              <a:t>the</a:t>
            </a:r>
            <a:r>
              <a:t> </a:t>
            </a:r>
            <a:r>
              <a:t>search</a:t>
            </a:r>
            <a:r>
              <a:t> </a:t>
            </a:r>
            <a:r>
              <a:t>area.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Opencv</a:t>
            </a:r>
            <a:r>
              <a:t> </a:t>
            </a:r>
            <a:r>
              <a:t>provided</a:t>
            </a:r>
            <a:r>
              <a:t> </a:t>
            </a:r>
            <a:r>
              <a:t>a</a:t>
            </a:r>
            <a:r>
              <a:t> </a:t>
            </a:r>
            <a:r>
              <a:t>useful</a:t>
            </a:r>
            <a:r>
              <a:t> </a:t>
            </a:r>
            <a:r>
              <a:t>implementation,</a:t>
            </a:r>
            <a:r>
              <a:t> </a:t>
            </a:r>
            <a:r>
              <a:t>we</a:t>
            </a:r>
            <a:r>
              <a:t> </a:t>
            </a:r>
            <a:r>
              <a:t>just</a:t>
            </a:r>
            <a:r>
              <a:t> </a:t>
            </a:r>
            <a:r>
              <a:t>need</a:t>
            </a:r>
            <a:r>
              <a:t> </a:t>
            </a:r>
            <a:r>
              <a:t>to</a:t>
            </a:r>
            <a:r>
              <a:t> </a:t>
            </a:r>
            <a:r>
              <a:t>use</a:t>
            </a:r>
            <a:r>
              <a:t> </a:t>
            </a:r>
            <a:r>
              <a:t>it.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</a:t>
            </a:r>
            <a:r>
              <a:t> </a:t>
            </a:r>
            <a:r>
              <a:t>the</a:t>
            </a:r>
            <a:r>
              <a:t> </a:t>
            </a:r>
            <a:r>
              <a:t>image</a:t>
            </a:r>
            <a:r>
              <a:t> </a:t>
            </a:r>
            <a:r>
              <a:t>moments</a:t>
            </a:r>
            <a:r>
              <a:t> </a:t>
            </a:r>
            <a:r>
              <a:t>to</a:t>
            </a:r>
            <a:r>
              <a:t> </a:t>
            </a:r>
            <a:r>
              <a:t>calculate</a:t>
            </a:r>
            <a:r>
              <a:t> </a:t>
            </a:r>
            <a:r>
              <a:t>some</a:t>
            </a:r>
            <a:r>
              <a:t> </a:t>
            </a:r>
            <a:r>
              <a:t>geometric</a:t>
            </a:r>
            <a:r>
              <a:t> </a:t>
            </a:r>
            <a:r>
              <a:t>attribution(area,</a:t>
            </a:r>
            <a:r>
              <a:t> </a:t>
            </a:r>
            <a:r>
              <a:t>perimeter).</a:t>
            </a:r>
            <a:r>
              <a:t> </a:t>
            </a:r>
            <a:r>
              <a:t>I</a:t>
            </a:r>
            <a:r>
              <a:t> </a:t>
            </a:r>
            <a:r>
              <a:t>don’t</a:t>
            </a:r>
            <a:r>
              <a:t> </a:t>
            </a:r>
            <a:r>
              <a:t>really</a:t>
            </a:r>
            <a:r>
              <a:t> </a:t>
            </a:r>
            <a:r>
              <a:t>want</a:t>
            </a:r>
            <a:r>
              <a:t> </a:t>
            </a:r>
            <a:r>
              <a:t>to</a:t>
            </a:r>
            <a:r>
              <a:t> </a:t>
            </a:r>
            <a:r>
              <a:t>closely</a:t>
            </a:r>
            <a:r>
              <a:t> </a:t>
            </a:r>
            <a:r>
              <a:t>explain</a:t>
            </a:r>
            <a:r>
              <a:t> </a:t>
            </a:r>
            <a:r>
              <a:t>How</a:t>
            </a:r>
            <a:r>
              <a:t> </a:t>
            </a:r>
            <a:r>
              <a:t>to</a:t>
            </a:r>
            <a:r>
              <a:t> </a:t>
            </a:r>
            <a:r>
              <a:t>do</a:t>
            </a:r>
            <a:r>
              <a:t> </a:t>
            </a:r>
            <a:r>
              <a:t>that?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Quadrilateral</a:t>
            </a:r>
            <a:r>
              <a:t> </a:t>
            </a:r>
            <a:r>
              <a:t>must</a:t>
            </a:r>
            <a:r>
              <a:t> </a:t>
            </a:r>
            <a:r>
              <a:t>have</a:t>
            </a:r>
            <a:r>
              <a:t> </a:t>
            </a:r>
            <a:r>
              <a:t>4</a:t>
            </a:r>
            <a:r>
              <a:t> </a:t>
            </a:r>
            <a:r>
              <a:t>corners,</a:t>
            </a:r>
            <a:r>
              <a:t> </a:t>
            </a:r>
            <a:r>
              <a:t>no</a:t>
            </a:r>
            <a:r>
              <a:t> </a:t>
            </a:r>
            <a:r>
              <a:t>more,</a:t>
            </a:r>
            <a:r>
              <a:t> </a:t>
            </a:r>
            <a:r>
              <a:t>no</a:t>
            </a:r>
            <a:r>
              <a:t> </a:t>
            </a:r>
            <a:r>
              <a:t>less.</a:t>
            </a:r>
            <a:r>
              <a:t> </a:t>
            </a:r>
            <a:r>
              <a:t>About</a:t>
            </a:r>
            <a:r>
              <a:t> </a:t>
            </a:r>
            <a:r>
              <a:t>sorting,</a:t>
            </a:r>
            <a:r>
              <a:t> </a:t>
            </a:r>
            <a:r>
              <a:t>we</a:t>
            </a:r>
            <a:r>
              <a:t> </a:t>
            </a:r>
            <a:r>
              <a:t>use</a:t>
            </a:r>
            <a:r>
              <a:t> </a:t>
            </a:r>
            <a:r>
              <a:t>some</a:t>
            </a:r>
            <a:r>
              <a:t> </a:t>
            </a:r>
            <a:r>
              <a:t>a</a:t>
            </a:r>
            <a:r>
              <a:t> </a:t>
            </a:r>
            <a:r>
              <a:t>small</a:t>
            </a:r>
            <a:r>
              <a:t> </a:t>
            </a:r>
            <a:r>
              <a:t>trick</a:t>
            </a:r>
            <a:r>
              <a:t> </a:t>
            </a:r>
            <a:r>
              <a:t>to</a:t>
            </a:r>
            <a:r>
              <a:t> </a:t>
            </a:r>
            <a:r>
              <a:t>make</a:t>
            </a:r>
            <a:r>
              <a:t> </a:t>
            </a:r>
            <a:r>
              <a:t>the</a:t>
            </a:r>
            <a:r>
              <a:t> </a:t>
            </a:r>
            <a:r>
              <a:t>points</a:t>
            </a:r>
            <a:r>
              <a:t> </a:t>
            </a:r>
            <a:r>
              <a:t>always</a:t>
            </a:r>
            <a:r>
              <a:t> </a:t>
            </a:r>
            <a:r>
              <a:t>be sorted clockwise.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</a:t>
            </a:r>
            <a:r>
              <a:t> </a:t>
            </a:r>
            <a:r>
              <a:t>length</a:t>
            </a:r>
            <a:r>
              <a:t> </a:t>
            </a:r>
            <a:r>
              <a:t>and</a:t>
            </a:r>
            <a:r>
              <a:t> </a:t>
            </a:r>
            <a:r>
              <a:t>location</a:t>
            </a:r>
            <a:r>
              <a:t> </a:t>
            </a:r>
            <a:r>
              <a:t>of</a:t>
            </a:r>
            <a:r>
              <a:t> </a:t>
            </a:r>
            <a:r>
              <a:t>this</a:t>
            </a:r>
            <a:r>
              <a:t> </a:t>
            </a:r>
            <a:r>
              <a:t>square</a:t>
            </a:r>
            <a:r>
              <a:t> </a:t>
            </a:r>
            <a:r>
              <a:t>determined</a:t>
            </a:r>
            <a:r>
              <a:t> </a:t>
            </a:r>
            <a:r>
              <a:t>by</a:t>
            </a:r>
            <a:r>
              <a:t> </a:t>
            </a:r>
            <a:r>
              <a:t>the</a:t>
            </a:r>
            <a:r>
              <a:t> </a:t>
            </a:r>
            <a:r>
              <a:t>quadrilateral</a:t>
            </a:r>
            <a:r>
              <a:t> </a:t>
            </a:r>
            <a:r>
              <a:t>we</a:t>
            </a:r>
            <a:r>
              <a:t> </a:t>
            </a:r>
            <a:r>
              <a:t>detected.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we can get a good result now.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Ok,</a:t>
            </a:r>
            <a:r>
              <a:t> </a:t>
            </a:r>
            <a:r>
              <a:t>let’s</a:t>
            </a:r>
            <a:r>
              <a:t> </a:t>
            </a:r>
            <a:r>
              <a:t>review</a:t>
            </a:r>
            <a:r>
              <a:t> </a:t>
            </a:r>
            <a:r>
              <a:t>key techniques.</a:t>
            </a:r>
            <a:r>
              <a:t> </a:t>
            </a:r>
            <a:r>
              <a:t>Is</a:t>
            </a:r>
            <a:r>
              <a:t> </a:t>
            </a:r>
            <a:r>
              <a:t>that</a:t>
            </a:r>
            <a:r>
              <a:t> </a:t>
            </a:r>
            <a:r>
              <a:t>finish?</a:t>
            </a:r>
            <a:r>
              <a:t> </a:t>
            </a:r>
            <a:r>
              <a:t>Of</a:t>
            </a:r>
            <a:r>
              <a:t> </a:t>
            </a:r>
            <a:r>
              <a:t>corse</a:t>
            </a:r>
            <a:r>
              <a:t> </a:t>
            </a:r>
            <a:r>
              <a:t>not,</a:t>
            </a:r>
            <a:r>
              <a:t> </a:t>
            </a:r>
            <a:r>
              <a:t>I</a:t>
            </a:r>
            <a:r>
              <a:t> </a:t>
            </a:r>
            <a:r>
              <a:t>said</a:t>
            </a:r>
            <a:r>
              <a:t> </a:t>
            </a:r>
            <a:r>
              <a:t>this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good</a:t>
            </a:r>
            <a:r>
              <a:t> </a:t>
            </a:r>
            <a:r>
              <a:t>sample</a:t>
            </a:r>
            <a:r>
              <a:t> </a:t>
            </a:r>
            <a:r>
              <a:t>before.</a:t>
            </a:r>
            <a:r>
              <a:t> </a:t>
            </a:r>
            <a:r>
              <a:t>So</a:t>
            </a:r>
            <a:r>
              <a:t> </a:t>
            </a:r>
            <a:r>
              <a:t>if</a:t>
            </a:r>
            <a:r>
              <a:t> </a:t>
            </a:r>
            <a:r>
              <a:t>we</a:t>
            </a:r>
            <a:r>
              <a:t> </a:t>
            </a:r>
            <a:r>
              <a:t>have</a:t>
            </a:r>
            <a:r>
              <a:t> </a:t>
            </a:r>
            <a:r>
              <a:t>a</a:t>
            </a:r>
            <a:r>
              <a:t> </a:t>
            </a:r>
            <a:r>
              <a:t>bad</a:t>
            </a:r>
            <a:r>
              <a:t> </a:t>
            </a:r>
            <a:r>
              <a:t>sample,</a:t>
            </a:r>
            <a:r>
              <a:t> </a:t>
            </a:r>
            <a:r>
              <a:t>what</a:t>
            </a:r>
            <a:r>
              <a:t> </a:t>
            </a:r>
            <a:r>
              <a:t>will</a:t>
            </a:r>
            <a:r>
              <a:t> </a:t>
            </a:r>
            <a:r>
              <a:t>happen??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Now, In here, we choose the rotated box, The first 4</a:t>
            </a:r>
            <a:r>
              <a:t> </a:t>
            </a:r>
            <a:r>
              <a:t>steps are same with the last image. But when we finding and sorting the 4 corners, did you see any difference?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solidFill>
          <a:srgbClr val="464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4975859"/>
            <a:ext cx="9144000" cy="739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-9144" y="5044440"/>
            <a:ext cx="2249424" cy="594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Shape 16"/>
          <p:cNvSpPr/>
          <p:nvPr/>
        </p:nvSpPr>
        <p:spPr>
          <a:xfrm>
            <a:off x="2359151" y="5036820"/>
            <a:ext cx="678484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Shape 17"/>
          <p:cNvSpPr/>
          <p:nvPr>
            <p:ph type="body" sz="quarter" idx="1"/>
          </p:nvPr>
        </p:nvSpPr>
        <p:spPr>
          <a:xfrm>
            <a:off x="2362200" y="5041698"/>
            <a:ext cx="6515100" cy="5715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8" name="Shape 18"/>
          <p:cNvSpPr/>
          <p:nvPr>
            <p:ph type="title"/>
          </p:nvPr>
        </p:nvSpPr>
        <p:spPr>
          <a:xfrm>
            <a:off x="2362200" y="2603500"/>
            <a:ext cx="6477000" cy="2264834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xfrm>
            <a:off x="8273660" y="2082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Shape 115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Shape 1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18" name="Shape 118"/>
          <p:cNvSpPr/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sz="quarter" idx="1"/>
          </p:nvPr>
        </p:nvSpPr>
        <p:spPr>
          <a:xfrm>
            <a:off x="1371600" y="2286000"/>
            <a:ext cx="7123116" cy="1394356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464646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36" name="Shape 36"/>
          <p:cNvSpPr/>
          <p:nvPr/>
        </p:nvSpPr>
        <p:spPr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Shape 3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Shape 3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371600" y="1333500"/>
            <a:ext cx="7620000" cy="8255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433853" y="1535695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48" name="Shape 48"/>
          <p:cNvSpPr/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612648" y="131233"/>
            <a:ext cx="8153401" cy="1117601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609600" y="2133131"/>
            <a:ext cx="3886200" cy="2921001"/>
          </a:xfrm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8" name="Shape 58"/>
          <p:cNvSpPr/>
          <p:nvPr>
            <p:ph type="body" sz="quarter" idx="13"/>
          </p:nvPr>
        </p:nvSpPr>
        <p:spPr>
          <a:xfrm>
            <a:off x="609600" y="1513651"/>
            <a:ext cx="3886200" cy="58928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b="1" sz="2000">
                <a:solidFill>
                  <a:srgbClr val="FFFFFF"/>
                </a:solidFill>
              </a:defRPr>
            </a:pPr>
          </a:p>
        </p:txBody>
      </p:sp>
      <p:sp>
        <p:nvSpPr>
          <p:cNvPr id="59" name="Shape 59"/>
          <p:cNvSpPr/>
          <p:nvPr>
            <p:ph type="body" sz="quarter" idx="14"/>
          </p:nvPr>
        </p:nvSpPr>
        <p:spPr>
          <a:xfrm>
            <a:off x="4800600" y="1513651"/>
            <a:ext cx="3886200" cy="589281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b="1" sz="2000">
                <a:solidFill>
                  <a:srgbClr val="FFFFFF"/>
                </a:solidFill>
              </a:defRPr>
            </a:pP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Num" sz="quarter" idx="2"/>
          </p:nvPr>
        </p:nvSpPr>
        <p:spPr>
          <a:xfrm>
            <a:off x="120260" y="52247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609600" y="1587502"/>
            <a:ext cx="1600200" cy="3471334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bg>
      <p:bgPr>
        <a:solidFill>
          <a:srgbClr val="464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pic" idx="13"/>
          </p:nvPr>
        </p:nvSpPr>
        <p:spPr>
          <a:xfrm>
            <a:off x="1557668" y="0"/>
            <a:ext cx="7586334" cy="37998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1600200" y="4572000"/>
            <a:ext cx="7315200" cy="5715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93" name="Shape 93"/>
          <p:cNvSpPr/>
          <p:nvPr/>
        </p:nvSpPr>
        <p:spPr>
          <a:xfrm>
            <a:off x="-9145" y="3809999"/>
            <a:ext cx="9144001" cy="739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Shape 94"/>
          <p:cNvSpPr/>
          <p:nvPr/>
        </p:nvSpPr>
        <p:spPr>
          <a:xfrm>
            <a:off x="-9145" y="3886200"/>
            <a:ext cx="1463042" cy="5943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1545336" y="3878579"/>
            <a:ext cx="758951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Shape 96"/>
          <p:cNvSpPr/>
          <p:nvPr>
            <p:ph type="title"/>
          </p:nvPr>
        </p:nvSpPr>
        <p:spPr>
          <a:xfrm>
            <a:off x="1600200" y="3937000"/>
            <a:ext cx="7315200" cy="508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7" name="Shape 97"/>
          <p:cNvSpPr/>
          <p:nvPr/>
        </p:nvSpPr>
        <p:spPr>
          <a:xfrm>
            <a:off x="1447799" y="-1"/>
            <a:ext cx="100586" cy="5722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483091" y="3923295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09600" y="1502835"/>
            <a:ext cx="8153400" cy="3640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120260" y="1209237"/>
            <a:ext cx="292880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27" marR="0" indent="-320027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 typeface="Wingdings"/>
        <a:buChar char="◻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06" marR="0" indent="-3059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 typeface="Wingdings"/>
        <a:buChar char="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3996" marR="0" indent="-28822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10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592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1874446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Wingdings"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038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347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655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Relationship Id="rId4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video" Target="../media/media1.mp4"/><Relationship Id="rId10" Type="http://schemas.microsoft.com/office/2007/relationships/media" Target="../media/media1.mp4"/><Relationship Id="rId11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g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otondriver/Lego_classification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ctrTitle"/>
          </p:nvPr>
        </p:nvSpPr>
        <p:spPr>
          <a:xfrm>
            <a:off x="3704180" y="669564"/>
            <a:ext cx="6217288" cy="1786689"/>
          </a:xfrm>
          <a:prstGeom prst="rect">
            <a:avLst/>
          </a:prstGeom>
        </p:spPr>
        <p:txBody>
          <a:bodyPr/>
          <a:lstStyle/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Lego</a:t>
            </a:r>
            <a:r>
              <a:t>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Package</a:t>
            </a:r>
            <a:r>
              <a:t>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Recognition</a:t>
            </a:r>
          </a:p>
        </p:txBody>
      </p:sp>
      <p:pic>
        <p:nvPicPr>
          <p:cNvPr id="129" name="purelogo2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949" y="761388"/>
            <a:ext cx="1311141" cy="131114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063858" y="2350771"/>
            <a:ext cx="1361999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COMP6206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Advanced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Computer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Vision</a:t>
            </a:r>
          </a:p>
        </p:txBody>
      </p:sp>
      <p:sp>
        <p:nvSpPr>
          <p:cNvPr id="131" name="Shape 131"/>
          <p:cNvSpPr/>
          <p:nvPr/>
        </p:nvSpPr>
        <p:spPr>
          <a:xfrm>
            <a:off x="5862631" y="3226565"/>
            <a:ext cx="2811622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Yaopengfei Lyu 27921832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 Sun 27536432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Zhenyu Chen 27520129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Lei Zhang 27678385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16" name="image12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9652"/>
            <a:ext cx="4320000" cy="319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1115615" y="3577580"/>
            <a:ext cx="3162336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Pick red area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Find contours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Pick quadrilateral </a:t>
            </a:r>
            <a:r>
              <a:t> </a:t>
            </a:r>
            <a:r>
              <a:t>contour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Find and sort 4 corners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standard square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Calculate tM &amp; Recover image</a:t>
            </a:r>
          </a:p>
        </p:txBody>
      </p:sp>
      <p:sp>
        <p:nvSpPr>
          <p:cNvPr id="219" name="Shape 219"/>
          <p:cNvSpPr/>
          <p:nvPr/>
        </p:nvSpPr>
        <p:spPr>
          <a:xfrm>
            <a:off x="5220072" y="5045193"/>
            <a:ext cx="124736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Is that finish?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2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1115615" y="3577580"/>
            <a:ext cx="3162336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Pick red area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Find contours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Pick quadrilateral</a:t>
            </a:r>
            <a:r>
              <a:t> </a:t>
            </a:r>
            <a:r>
              <a:t>contour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C00000"/>
                </a:solidFill>
              </a:defRPr>
            </a:pPr>
            <a:r>
              <a:t>Find and sort 4 corners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standard square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Calculate tM &amp; Recover image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31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1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8" name="Shape 238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Shape 240"/>
          <p:cNvSpPr/>
          <p:nvPr/>
        </p:nvSpPr>
        <p:spPr>
          <a:xfrm flipH="1">
            <a:off x="539552" y="3134986"/>
            <a:ext cx="298578" cy="298579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" name="Shape 241"/>
          <p:cNvSpPr/>
          <p:nvPr/>
        </p:nvSpPr>
        <p:spPr>
          <a:xfrm flipH="1">
            <a:off x="395536" y="2966520"/>
            <a:ext cx="756085" cy="756085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2" name="Shape 242"/>
          <p:cNvSpPr/>
          <p:nvPr/>
        </p:nvSpPr>
        <p:spPr>
          <a:xfrm flipH="1">
            <a:off x="395535" y="2580013"/>
            <a:ext cx="514603" cy="723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3" name="Shape 243"/>
          <p:cNvSpPr/>
          <p:nvPr/>
        </p:nvSpPr>
        <p:spPr>
          <a:xfrm flipH="1">
            <a:off x="251519" y="2827128"/>
            <a:ext cx="360042" cy="1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" name="Shape 244"/>
          <p:cNvSpPr/>
          <p:nvPr/>
        </p:nvSpPr>
        <p:spPr>
          <a:xfrm>
            <a:off x="311892" y="324343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45" name="Shape 245"/>
          <p:cNvSpPr/>
          <p:nvPr/>
        </p:nvSpPr>
        <p:spPr>
          <a:xfrm>
            <a:off x="31490" y="2641475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46" name="Shape 246"/>
          <p:cNvSpPr/>
          <p:nvPr/>
        </p:nvSpPr>
        <p:spPr>
          <a:xfrm>
            <a:off x="180373" y="2391120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47" name="Shape 247"/>
          <p:cNvSpPr/>
          <p:nvPr/>
        </p:nvSpPr>
        <p:spPr>
          <a:xfrm>
            <a:off x="174242" y="353654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48" name="Shape 248"/>
          <p:cNvSpPr/>
          <p:nvPr/>
        </p:nvSpPr>
        <p:spPr>
          <a:xfrm>
            <a:off x="1115615" y="3577580"/>
            <a:ext cx="3162336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Pick red area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Find contours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Pick quadrilateral</a:t>
            </a:r>
            <a:r>
              <a:t> </a:t>
            </a:r>
            <a:r>
              <a:t>contour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C00000"/>
                </a:solidFill>
              </a:defRPr>
            </a:pPr>
            <a:r>
              <a:t>Find and sort 4 corners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standard square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Calculate tM &amp; Recover image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5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6" name="Shape 256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8" name="Shape 258"/>
          <p:cNvSpPr/>
          <p:nvPr/>
        </p:nvSpPr>
        <p:spPr>
          <a:xfrm flipH="1">
            <a:off x="539552" y="3134986"/>
            <a:ext cx="298578" cy="298579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9" name="Shape 259"/>
          <p:cNvSpPr/>
          <p:nvPr/>
        </p:nvSpPr>
        <p:spPr>
          <a:xfrm flipH="1">
            <a:off x="395536" y="2966520"/>
            <a:ext cx="756085" cy="756085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Shape 260"/>
          <p:cNvSpPr/>
          <p:nvPr/>
        </p:nvSpPr>
        <p:spPr>
          <a:xfrm flipH="1">
            <a:off x="395535" y="2580013"/>
            <a:ext cx="514603" cy="723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1" name="Shape 261"/>
          <p:cNvSpPr/>
          <p:nvPr/>
        </p:nvSpPr>
        <p:spPr>
          <a:xfrm flipH="1">
            <a:off x="251519" y="2827128"/>
            <a:ext cx="360042" cy="1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2" name="Shape 262"/>
          <p:cNvSpPr/>
          <p:nvPr/>
        </p:nvSpPr>
        <p:spPr>
          <a:xfrm>
            <a:off x="311892" y="324343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63" name="Shape 263"/>
          <p:cNvSpPr/>
          <p:nvPr/>
        </p:nvSpPr>
        <p:spPr>
          <a:xfrm>
            <a:off x="174242" y="353654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64" name="Shape 264"/>
          <p:cNvSpPr/>
          <p:nvPr/>
        </p:nvSpPr>
        <p:spPr>
          <a:xfrm>
            <a:off x="31490" y="2641475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65" name="Shape 265"/>
          <p:cNvSpPr/>
          <p:nvPr/>
        </p:nvSpPr>
        <p:spPr>
          <a:xfrm>
            <a:off x="180373" y="2391120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pic>
        <p:nvPicPr>
          <p:cNvPr id="266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1115615" y="3577580"/>
            <a:ext cx="3162336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Pick red area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Find contours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Pick quadrilateral</a:t>
            </a:r>
            <a:r>
              <a:t> </a:t>
            </a:r>
            <a:r>
              <a:t>contour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Find and sort 4 corners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C00000"/>
                </a:solidFill>
              </a:defRPr>
            </a:pPr>
            <a:r>
              <a:t>Create standard square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Calculate tM &amp; Recover image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72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1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1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9" name="Shape 279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2" name="Shape 282"/>
          <p:cNvSpPr/>
          <p:nvPr/>
        </p:nvSpPr>
        <p:spPr>
          <a:xfrm flipH="1">
            <a:off x="539552" y="3134986"/>
            <a:ext cx="298578" cy="298579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3" name="Shape 283"/>
          <p:cNvSpPr/>
          <p:nvPr/>
        </p:nvSpPr>
        <p:spPr>
          <a:xfrm flipH="1">
            <a:off x="395536" y="2966520"/>
            <a:ext cx="756085" cy="756085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4" name="Shape 284"/>
          <p:cNvSpPr/>
          <p:nvPr/>
        </p:nvSpPr>
        <p:spPr>
          <a:xfrm flipH="1">
            <a:off x="395535" y="2580013"/>
            <a:ext cx="514603" cy="723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5" name="Shape 285"/>
          <p:cNvSpPr/>
          <p:nvPr/>
        </p:nvSpPr>
        <p:spPr>
          <a:xfrm flipH="1">
            <a:off x="251519" y="2827128"/>
            <a:ext cx="360042" cy="1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6" name="Shape 286"/>
          <p:cNvSpPr/>
          <p:nvPr/>
        </p:nvSpPr>
        <p:spPr>
          <a:xfrm>
            <a:off x="311892" y="324343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87" name="Shape 287"/>
          <p:cNvSpPr/>
          <p:nvPr/>
        </p:nvSpPr>
        <p:spPr>
          <a:xfrm>
            <a:off x="174242" y="353654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88" name="Shape 288"/>
          <p:cNvSpPr/>
          <p:nvPr/>
        </p:nvSpPr>
        <p:spPr>
          <a:xfrm>
            <a:off x="31490" y="2641475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89" name="Shape 289"/>
          <p:cNvSpPr/>
          <p:nvPr/>
        </p:nvSpPr>
        <p:spPr>
          <a:xfrm>
            <a:off x="180373" y="2391120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pic>
        <p:nvPicPr>
          <p:cNvPr id="290" name="media1.mp4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1115615" y="3577580"/>
            <a:ext cx="3162336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Pick red area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Find contours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Pick quadrilateral</a:t>
            </a:r>
            <a:r>
              <a:t> </a:t>
            </a:r>
            <a:r>
              <a:t>contour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Find and sort 4 corners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</a:defRPr>
            </a:pPr>
            <a:r>
              <a:t>Create standard square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C00000"/>
                </a:solidFill>
              </a:defRPr>
            </a:pPr>
            <a:r>
              <a:t>Calculate tM &amp; Recover image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2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9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96" name="media2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860749" y="1764905"/>
            <a:ext cx="5615907" cy="415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1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0269" y="1764905"/>
            <a:ext cx="3971130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4932757" y="3145532"/>
            <a:ext cx="1440161" cy="1440161"/>
          </a:xfrm>
          <a:prstGeom prst="ellipse">
            <a:avLst/>
          </a:prstGeom>
          <a:solidFill>
            <a:schemeClr val="accent2">
              <a:alpha val="47000"/>
            </a:schemeClr>
          </a:solidFill>
          <a:ln w="1905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539551" y="4781122"/>
            <a:ext cx="5698925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Matching the feature points with the standard logo image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Estimating</a:t>
            </a:r>
            <a:r>
              <a:t> </a:t>
            </a:r>
            <a:r>
              <a:t>rotation angle by matched feature points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Rotation again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2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9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04" name="media2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3692319" y="2324904"/>
            <a:ext cx="4320001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539551" y="4781122"/>
            <a:ext cx="5698925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Matching the feature points with the standard logo image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Estimating</a:t>
            </a:r>
            <a:r>
              <a:t> </a:t>
            </a:r>
            <a:r>
              <a:t>rotation angle by matched feature points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Rotation again</a:t>
            </a:r>
          </a:p>
        </p:txBody>
      </p:sp>
      <p:pic>
        <p:nvPicPr>
          <p:cNvPr id="306" name="image1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0269" y="1764905"/>
            <a:ext cx="3971130" cy="2808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3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30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11" name="image17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1281" y="1586860"/>
            <a:ext cx="1651432" cy="129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18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1281" y="2894993"/>
            <a:ext cx="1656544" cy="1303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19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1281" y="4207145"/>
            <a:ext cx="1651432" cy="129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20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30849" y="1616652"/>
            <a:ext cx="4303654" cy="338554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2244901" y="2567335"/>
            <a:ext cx="696874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Scaling</a:t>
            </a:r>
          </a:p>
        </p:txBody>
      </p:sp>
      <p:sp>
        <p:nvSpPr>
          <p:cNvPr id="316" name="Shape 316"/>
          <p:cNvSpPr/>
          <p:nvPr/>
        </p:nvSpPr>
        <p:spPr>
          <a:xfrm>
            <a:off x="2156997" y="3895531"/>
            <a:ext cx="77972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Rotation</a:t>
            </a:r>
          </a:p>
        </p:txBody>
      </p:sp>
      <p:sp>
        <p:nvSpPr>
          <p:cNvPr id="317" name="Shape 317"/>
          <p:cNvSpPr/>
          <p:nvPr/>
        </p:nvSpPr>
        <p:spPr>
          <a:xfrm>
            <a:off x="1903326" y="4973318"/>
            <a:ext cx="108600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Perspective</a:t>
            </a:r>
          </a:p>
          <a:p>
            <a: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transform</a:t>
            </a:r>
          </a:p>
        </p:txBody>
      </p:sp>
      <p:sp>
        <p:nvSpPr>
          <p:cNvPr id="318" name="Shape 318"/>
          <p:cNvSpPr/>
          <p:nvPr/>
        </p:nvSpPr>
        <p:spPr>
          <a:xfrm>
            <a:off x="4732735" y="5017739"/>
            <a:ext cx="1806586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Figx.</a:t>
            </a:r>
            <a:r>
              <a:t> </a:t>
            </a:r>
            <a:r>
              <a:t>Implementing result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sp>
        <p:nvSpPr>
          <p:cNvPr id="323" name="Shape 323"/>
          <p:cNvSpPr/>
          <p:nvPr/>
        </p:nvSpPr>
        <p:spPr>
          <a:xfrm>
            <a:off x="609600" y="1633364"/>
            <a:ext cx="8612659" cy="322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Problems:</a:t>
            </a:r>
          </a:p>
          <a:p>
            <a:pPr/>
            <a:r>
              <a:t>Light Sensitive;</a:t>
            </a:r>
          </a:p>
          <a:p>
            <a:pPr/>
            <a:r>
              <a:t>Lack of Sharpness;</a:t>
            </a:r>
          </a:p>
          <a:p>
            <a:pPr/>
            <a:r>
              <a:t>Background Elimination;</a:t>
            </a:r>
          </a:p>
          <a:p>
            <a:pPr/>
          </a:p>
          <a:p>
            <a:pPr>
              <a:defRPr b="1"/>
            </a:pPr>
            <a:r>
              <a:t>Approaches:</a:t>
            </a:r>
          </a:p>
          <a:p>
            <a:pPr/>
            <a:r>
              <a:t>De-convention;</a:t>
            </a:r>
          </a:p>
          <a:p>
            <a:pPr/>
            <a:r>
              <a:t>Thresholding;</a:t>
            </a:r>
          </a:p>
          <a:p>
            <a:pPr/>
            <a:r>
              <a:t>Heat Equation;</a:t>
            </a:r>
          </a:p>
          <a:p>
            <a:pPr/>
            <a:r>
              <a:t>Canny Edge Detector;</a:t>
            </a:r>
          </a:p>
          <a:p>
            <a:pPr/>
            <a:r>
              <a:t>Edge Connection;</a:t>
            </a:r>
          </a:p>
          <a:p>
            <a:pPr/>
            <a:r>
              <a:t>Area Filled Function;</a:t>
            </a:r>
            <a:br/>
            <a:r>
              <a:t>Black and White Mask;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609600" y="1489348"/>
            <a:ext cx="86126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Light Sensitive</a:t>
            </a:r>
          </a:p>
        </p:txBody>
      </p:sp>
      <p:sp>
        <p:nvSpPr>
          <p:cNvPr id="326" name="Shape 3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2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159" y="1861927"/>
            <a:ext cx="5035355" cy="2925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5159" y="2040083"/>
            <a:ext cx="5363543" cy="295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8976" y="2272331"/>
            <a:ext cx="5438557" cy="286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0176" y="2391891"/>
            <a:ext cx="4388354" cy="2916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19871" y="2525789"/>
            <a:ext cx="4973085" cy="2929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0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4"/>
      <p:bldP build="whole" bldLvl="1" animBg="1" rev="0" advAuto="0" spid="331" grpId="5"/>
      <p:bldP build="whole" bldLvl="1" animBg="1" rev="0" advAuto="0" spid="328" grpId="2"/>
      <p:bldP build="whole" bldLvl="1" animBg="1" rev="0" advAuto="0" spid="329" grpId="3"/>
      <p:bldP build="whole" bldLvl="1" animBg="1" rev="0" advAuto="0" spid="32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Flow Chart</a:t>
            </a:r>
          </a:p>
        </p:txBody>
      </p:sp>
      <p:sp>
        <p:nvSpPr>
          <p:cNvPr id="134" name="Shape 134"/>
          <p:cNvSpPr/>
          <p:nvPr/>
        </p:nvSpPr>
        <p:spPr>
          <a:xfrm>
            <a:off x="530411" y="188170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Lego Logo Detection &amp; Anti-distortion</a:t>
            </a:r>
          </a:p>
        </p:txBody>
      </p:sp>
      <p:sp>
        <p:nvSpPr>
          <p:cNvPr id="135" name="Shape 135"/>
          <p:cNvSpPr/>
          <p:nvPr/>
        </p:nvSpPr>
        <p:spPr>
          <a:xfrm>
            <a:off x="2260512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Information Cropped</a:t>
            </a:r>
          </a:p>
        </p:txBody>
      </p:sp>
      <p:sp>
        <p:nvSpPr>
          <p:cNvPr id="136" name="Shape 136"/>
          <p:cNvSpPr/>
          <p:nvPr/>
        </p:nvSpPr>
        <p:spPr>
          <a:xfrm>
            <a:off x="3945503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De-noise and Thresholding</a:t>
            </a:r>
          </a:p>
        </p:txBody>
      </p:sp>
      <p:sp>
        <p:nvSpPr>
          <p:cNvPr id="137" name="Shape 137"/>
          <p:cNvSpPr/>
          <p:nvPr/>
        </p:nvSpPr>
        <p:spPr>
          <a:xfrm>
            <a:off x="5630494" y="1881709"/>
            <a:ext cx="1730719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Optical Character Recognition(OCR)</a:t>
            </a:r>
          </a:p>
        </p:txBody>
      </p:sp>
      <p:sp>
        <p:nvSpPr>
          <p:cNvPr id="138" name="Shape 138"/>
          <p:cNvSpPr/>
          <p:nvPr/>
        </p:nvSpPr>
        <p:spPr>
          <a:xfrm>
            <a:off x="2260512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CNN Training Dataset </a:t>
            </a:r>
          </a:p>
        </p:txBody>
      </p:sp>
      <p:sp>
        <p:nvSpPr>
          <p:cNvPr id="139" name="Shape 139"/>
          <p:cNvSpPr/>
          <p:nvPr/>
        </p:nvSpPr>
        <p:spPr>
          <a:xfrm>
            <a:off x="3945503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CNN Predict </a:t>
            </a:r>
          </a:p>
        </p:txBody>
      </p:sp>
      <p:sp>
        <p:nvSpPr>
          <p:cNvPr id="140" name="Shape 140"/>
          <p:cNvSpPr/>
          <p:nvPr/>
        </p:nvSpPr>
        <p:spPr>
          <a:xfrm>
            <a:off x="5630494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Combine Result</a:t>
            </a:r>
          </a:p>
        </p:txBody>
      </p:sp>
      <p:sp>
        <p:nvSpPr>
          <p:cNvPr id="141" name="Shape 141"/>
          <p:cNvSpPr/>
          <p:nvPr/>
        </p:nvSpPr>
        <p:spPr>
          <a:xfrm>
            <a:off x="7315485" y="372357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Box Number Identified</a:t>
            </a:r>
          </a:p>
        </p:txBody>
      </p:sp>
      <p:sp>
        <p:nvSpPr>
          <p:cNvPr id="142" name="Shape 142"/>
          <p:cNvSpPr/>
          <p:nvPr/>
        </p:nvSpPr>
        <p:spPr>
          <a:xfrm>
            <a:off x="176738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3" name="Shape 143"/>
          <p:cNvSpPr/>
          <p:nvPr/>
        </p:nvSpPr>
        <p:spPr>
          <a:xfrm>
            <a:off x="343420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4" name="Shape 144"/>
          <p:cNvSpPr/>
          <p:nvPr/>
        </p:nvSpPr>
        <p:spPr>
          <a:xfrm>
            <a:off x="5184958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5" name="Shape 145"/>
          <p:cNvSpPr/>
          <p:nvPr/>
        </p:nvSpPr>
        <p:spPr>
          <a:xfrm>
            <a:off x="3434204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6" name="Shape 146"/>
          <p:cNvSpPr/>
          <p:nvPr/>
        </p:nvSpPr>
        <p:spPr>
          <a:xfrm>
            <a:off x="5184958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7" name="Shape 147"/>
          <p:cNvSpPr/>
          <p:nvPr/>
        </p:nvSpPr>
        <p:spPr>
          <a:xfrm>
            <a:off x="6851339" y="4266958"/>
            <a:ext cx="514351" cy="479788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8" name="Shape 148"/>
          <p:cNvSpPr/>
          <p:nvPr/>
        </p:nvSpPr>
        <p:spPr>
          <a:xfrm rot="5411625">
            <a:off x="6154606" y="3032912"/>
            <a:ext cx="682940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9" name="Shape 149"/>
          <p:cNvSpPr/>
          <p:nvPr/>
        </p:nvSpPr>
        <p:spPr>
          <a:xfrm rot="5411625">
            <a:off x="2660061" y="3032912"/>
            <a:ext cx="682941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09600" y="1489348"/>
            <a:ext cx="861265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Lack of Sharpness</a:t>
            </a:r>
          </a:p>
          <a:p>
            <a:pPr/>
            <a:r>
              <a:t>Sharpness reflects how many details and how much acutance an image has. ( Clarkvision.com, 2016 ) </a:t>
            </a:r>
          </a:p>
        </p:txBody>
      </p:sp>
      <p:sp>
        <p:nvSpPr>
          <p:cNvPr id="334" name="Shape 3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sp>
        <p:nvSpPr>
          <p:cNvPr id="335" name="Shape 335"/>
          <p:cNvSpPr/>
          <p:nvPr/>
        </p:nvSpPr>
        <p:spPr>
          <a:xfrm>
            <a:off x="114300" y="5195977"/>
            <a:ext cx="9144000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Clarkvision.com. (2016). </a:t>
            </a:r>
            <a:r>
              <a:rPr i="1"/>
              <a:t>Clarkvision: Image Restoration 2 Using Adaptive Richardson-Lucy Deconvolution</a:t>
            </a:r>
            <a:r>
              <a:t>. [online] Available at: http://www.clarkvision.com/articles/image-restoration2/ [Accessed 26 May 2016].</a:t>
            </a:r>
          </a:p>
        </p:txBody>
      </p:sp>
      <p:pic>
        <p:nvPicPr>
          <p:cNvPr id="3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710" y="2857500"/>
            <a:ext cx="3819291" cy="2219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5650" y="2857500"/>
            <a:ext cx="1339770" cy="1455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9071" y="2857500"/>
            <a:ext cx="1322370" cy="141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609600" y="1489348"/>
            <a:ext cx="861265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Background Elimination</a:t>
            </a:r>
          </a:p>
        </p:txBody>
      </p:sp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42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663" y="3794135"/>
            <a:ext cx="3045258" cy="1559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870818"/>
            <a:ext cx="3026229" cy="155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13829" y="1779460"/>
            <a:ext cx="3226523" cy="167329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1464152" y="3424804"/>
            <a:ext cx="136025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a. Good</a:t>
            </a:r>
          </a:p>
        </p:txBody>
      </p:sp>
      <p:sp>
        <p:nvSpPr>
          <p:cNvPr id="346" name="Shape 346"/>
          <p:cNvSpPr/>
          <p:nvPr/>
        </p:nvSpPr>
        <p:spPr>
          <a:xfrm>
            <a:off x="5357833" y="3452750"/>
            <a:ext cx="15385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b. Poor</a:t>
            </a:r>
          </a:p>
        </p:txBody>
      </p:sp>
      <p:sp>
        <p:nvSpPr>
          <p:cNvPr id="347" name="Shape 347"/>
          <p:cNvSpPr/>
          <p:nvPr/>
        </p:nvSpPr>
        <p:spPr>
          <a:xfrm>
            <a:off x="1353457" y="5345667"/>
            <a:ext cx="15385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c. Bad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609600" y="1489348"/>
            <a:ext cx="86126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De-convolution</a:t>
            </a:r>
          </a:p>
        </p:txBody>
      </p:sp>
      <p:sp>
        <p:nvSpPr>
          <p:cNvPr id="350" name="Shape 3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51" name="image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990" y="1858679"/>
            <a:ext cx="1957671" cy="209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13.png"/>
          <p:cNvPicPr>
            <a:picLocks noChangeAspect="1"/>
          </p:cNvPicPr>
          <p:nvPr/>
        </p:nvPicPr>
        <p:blipFill>
          <a:blip r:embed="rId3">
            <a:extLst/>
          </a:blip>
          <a:srcRect l="0" t="10238" r="0" b="0"/>
          <a:stretch>
            <a:fillRect/>
          </a:stretch>
        </p:blipFill>
        <p:spPr>
          <a:xfrm>
            <a:off x="3594280" y="1850668"/>
            <a:ext cx="1957670" cy="2083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6471" y="1808747"/>
            <a:ext cx="1966994" cy="2097505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1560765" y="4040985"/>
            <a:ext cx="10801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a. origin</a:t>
            </a:r>
          </a:p>
        </p:txBody>
      </p:sp>
      <p:sp>
        <p:nvSpPr>
          <p:cNvPr id="355" name="Shape 355"/>
          <p:cNvSpPr/>
          <p:nvPr/>
        </p:nvSpPr>
        <p:spPr>
          <a:xfrm>
            <a:off x="3811994" y="4040985"/>
            <a:ext cx="15200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b. Sharper</a:t>
            </a:r>
          </a:p>
        </p:txBody>
      </p:sp>
      <p:sp>
        <p:nvSpPr>
          <p:cNvPr id="356" name="Shape 356"/>
          <p:cNvSpPr/>
          <p:nvPr/>
        </p:nvSpPr>
        <p:spPr>
          <a:xfrm>
            <a:off x="6066473" y="4040985"/>
            <a:ext cx="196699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c. Over Sharpness</a:t>
            </a:r>
          </a:p>
        </p:txBody>
      </p:sp>
      <p:grpSp>
        <p:nvGrpSpPr>
          <p:cNvPr id="359" name="Group 359"/>
          <p:cNvGrpSpPr/>
          <p:nvPr/>
        </p:nvGrpSpPr>
        <p:grpSpPr>
          <a:xfrm>
            <a:off x="609600" y="4729707"/>
            <a:ext cx="3314328" cy="376194"/>
            <a:chOff x="0" y="0"/>
            <a:chExt cx="3314327" cy="376193"/>
          </a:xfrm>
        </p:grpSpPr>
        <p:sp>
          <p:nvSpPr>
            <p:cNvPr id="357" name="Shape 357"/>
            <p:cNvSpPr/>
            <p:nvPr/>
          </p:nvSpPr>
          <p:spPr>
            <a:xfrm>
              <a:off x="0" y="-1"/>
              <a:ext cx="3314328" cy="376195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0" y="-1"/>
              <a:ext cx="331432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609600" y="1489348"/>
            <a:ext cx="86126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Thresholding</a:t>
            </a:r>
          </a:p>
        </p:txBody>
      </p:sp>
      <p:sp>
        <p:nvSpPr>
          <p:cNvPr id="362" name="Shape 3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sp>
        <p:nvSpPr>
          <p:cNvPr id="363" name="Shape 363"/>
          <p:cNvSpPr/>
          <p:nvPr/>
        </p:nvSpPr>
        <p:spPr>
          <a:xfrm>
            <a:off x="613498" y="4729707"/>
            <a:ext cx="222587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Otsu Thresholding</a:t>
            </a:r>
          </a:p>
        </p:txBody>
      </p:sp>
      <p:pic>
        <p:nvPicPr>
          <p:cNvPr id="3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89731"/>
            <a:ext cx="2286314" cy="1930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5875" y="2189729"/>
            <a:ext cx="2210216" cy="1925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6052" y="2189729"/>
            <a:ext cx="2387457" cy="1925732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3995940" y="4240117"/>
            <a:ext cx="11300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b. Bad</a:t>
            </a:r>
          </a:p>
        </p:txBody>
      </p:sp>
      <p:sp>
        <p:nvSpPr>
          <p:cNvPr id="368" name="Shape 368"/>
          <p:cNvSpPr/>
          <p:nvPr/>
        </p:nvSpPr>
        <p:spPr>
          <a:xfrm>
            <a:off x="1161394" y="4240117"/>
            <a:ext cx="11300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a. Good</a:t>
            </a:r>
          </a:p>
        </p:txBody>
      </p:sp>
      <p:sp>
        <p:nvSpPr>
          <p:cNvPr id="369" name="Shape 369"/>
          <p:cNvSpPr/>
          <p:nvPr/>
        </p:nvSpPr>
        <p:spPr>
          <a:xfrm>
            <a:off x="6688942" y="4240117"/>
            <a:ext cx="146167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c. Optimal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609600" y="1489348"/>
            <a:ext cx="86126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Heat Equation</a:t>
            </a:r>
          </a:p>
        </p:txBody>
      </p:sp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73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4061" y="1858204"/>
            <a:ext cx="1757831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858204"/>
            <a:ext cx="1760034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7783" y="1858204"/>
            <a:ext cx="1688128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90041" y="1858204"/>
            <a:ext cx="1726376" cy="185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924573" y="3869158"/>
            <a:ext cx="11300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a. original</a:t>
            </a:r>
          </a:p>
        </p:txBody>
      </p:sp>
      <p:sp>
        <p:nvSpPr>
          <p:cNvPr id="378" name="Shape 378"/>
          <p:cNvSpPr/>
          <p:nvPr/>
        </p:nvSpPr>
        <p:spPr>
          <a:xfrm>
            <a:off x="3003794" y="3869158"/>
            <a:ext cx="9361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b. Edge</a:t>
            </a:r>
          </a:p>
        </p:txBody>
      </p:sp>
      <p:sp>
        <p:nvSpPr>
          <p:cNvPr id="379" name="Shape 379"/>
          <p:cNvSpPr/>
          <p:nvPr/>
        </p:nvSpPr>
        <p:spPr>
          <a:xfrm>
            <a:off x="4121379" y="3869158"/>
            <a:ext cx="268231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c. T=1/35, iteration=13</a:t>
            </a:r>
          </a:p>
        </p:txBody>
      </p:sp>
      <p:sp>
        <p:nvSpPr>
          <p:cNvPr id="380" name="Shape 380"/>
          <p:cNvSpPr/>
          <p:nvPr/>
        </p:nvSpPr>
        <p:spPr>
          <a:xfrm>
            <a:off x="6985176" y="3869158"/>
            <a:ext cx="9361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d. Edge</a:t>
            </a:r>
          </a:p>
        </p:txBody>
      </p:sp>
      <p:grpSp>
        <p:nvGrpSpPr>
          <p:cNvPr id="383" name="Group 383"/>
          <p:cNvGrpSpPr/>
          <p:nvPr/>
        </p:nvGrpSpPr>
        <p:grpSpPr>
          <a:xfrm>
            <a:off x="609598" y="4729707"/>
            <a:ext cx="6194099" cy="694165"/>
            <a:chOff x="0" y="0"/>
            <a:chExt cx="6194097" cy="694163"/>
          </a:xfrm>
        </p:grpSpPr>
        <p:sp>
          <p:nvSpPr>
            <p:cNvPr id="381" name="Shape 381"/>
            <p:cNvSpPr/>
            <p:nvPr/>
          </p:nvSpPr>
          <p:spPr>
            <a:xfrm>
              <a:off x="-1" y="0"/>
              <a:ext cx="6194099" cy="694164"/>
            </a:xfrm>
            <a:prstGeom prst="rect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-1" y="0"/>
              <a:ext cx="6194099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609600" y="1489348"/>
            <a:ext cx="86126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Canny Edge Detector</a:t>
            </a:r>
          </a:p>
        </p:txBody>
      </p:sp>
      <p:sp>
        <p:nvSpPr>
          <p:cNvPr id="386" name="Shape 3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87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082138"/>
            <a:ext cx="2378225" cy="25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3881" y="2082138"/>
            <a:ext cx="2376236" cy="25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6175" y="2075895"/>
            <a:ext cx="2342278" cy="2530993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1137659" y="4830345"/>
            <a:ext cx="132210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a. Original</a:t>
            </a:r>
          </a:p>
        </p:txBody>
      </p:sp>
      <p:sp>
        <p:nvSpPr>
          <p:cNvPr id="391" name="Shape 391"/>
          <p:cNvSpPr/>
          <p:nvPr/>
        </p:nvSpPr>
        <p:spPr>
          <a:xfrm>
            <a:off x="3738159" y="4830345"/>
            <a:ext cx="166768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b. Thresholding</a:t>
            </a:r>
          </a:p>
        </p:txBody>
      </p:sp>
      <p:sp>
        <p:nvSpPr>
          <p:cNvPr id="392" name="Shape 392"/>
          <p:cNvSpPr/>
          <p:nvPr/>
        </p:nvSpPr>
        <p:spPr>
          <a:xfrm>
            <a:off x="6459223" y="4824103"/>
            <a:ext cx="173618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c. Heat-Equation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609600" y="1489348"/>
            <a:ext cx="86126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Edge Connection</a:t>
            </a:r>
          </a:p>
        </p:txBody>
      </p:sp>
      <p:sp>
        <p:nvSpPr>
          <p:cNvPr id="395" name="Shape 3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96" name="image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1917700"/>
            <a:ext cx="1829146" cy="17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800" y="1917700"/>
            <a:ext cx="4320482" cy="17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3851840"/>
            <a:ext cx="4320482" cy="1754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609600" y="1489348"/>
            <a:ext cx="86126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Area Filled Function</a:t>
            </a:r>
          </a:p>
        </p:txBody>
      </p:sp>
      <p:sp>
        <p:nvSpPr>
          <p:cNvPr id="401" name="Shape 4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402" name="image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1926858"/>
            <a:ext cx="2926935" cy="281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2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0" y="1926858"/>
            <a:ext cx="2928889" cy="2814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609600" y="1489348"/>
            <a:ext cx="86126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Black and White Mask</a:t>
            </a:r>
          </a:p>
        </p:txBody>
      </p:sp>
      <p:sp>
        <p:nvSpPr>
          <p:cNvPr id="406" name="Shape 4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407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482" y="1858679"/>
            <a:ext cx="6223001" cy="360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279" y="1858679"/>
            <a:ext cx="63373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2669" y="1843408"/>
            <a:ext cx="5080001" cy="367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0254" y="1857394"/>
            <a:ext cx="49276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2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9" grpId="3"/>
      <p:bldP build="whole" bldLvl="1" animBg="1" rev="0" advAuto="0" spid="407" grpId="1"/>
      <p:bldP build="whole" bldLvl="1" animBg="1" rev="0" advAuto="0" spid="408" grpId="2"/>
      <p:bldP build="whole" bldLvl="1" animBg="1" rev="0" advAuto="0" spid="410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Optical Number Recognition</a:t>
            </a:r>
          </a:p>
        </p:txBody>
      </p:sp>
      <p:sp>
        <p:nvSpPr>
          <p:cNvPr id="413" name="Shape 4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AutoNum type="arabicPeriod" startAt="1"/>
              <a:defRPr sz="3200"/>
            </a:pPr>
            <a:r>
              <a:t>Generate the training set</a:t>
            </a:r>
          </a:p>
          <a:p>
            <a:pPr marL="342900" indent="-342900">
              <a:buFontTx/>
              <a:buAutoNum type="arabicPeriod" startAt="1"/>
              <a:defRPr sz="3200"/>
            </a:pPr>
            <a:r>
              <a:t>Three features – </a:t>
            </a:r>
            <a:r>
              <a:rPr b="1" sz="1800">
                <a:solidFill>
                  <a:srgbClr val="FF0000"/>
                </a:solidFill>
              </a:rPr>
              <a:t>Original image, Canny image, Gradient image</a:t>
            </a:r>
            <a:endParaRPr b="1" sz="180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 startAt="1"/>
              <a:defRPr sz="3200"/>
            </a:pPr>
            <a:r>
              <a:t>Train the classifier – </a:t>
            </a:r>
            <a:r>
              <a:rPr b="1" sz="1800">
                <a:solidFill>
                  <a:srgbClr val="FF0000"/>
                </a:solidFill>
              </a:rPr>
              <a:t>KNN, SVM, Random Forest</a:t>
            </a:r>
            <a:endParaRPr b="1" sz="240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 startAt="1"/>
              <a:defRPr sz="3200"/>
            </a:pPr>
            <a:r>
              <a:t>Pick the result </a:t>
            </a:r>
          </a:p>
          <a:p>
            <a:pPr marL="342900" indent="-342900">
              <a:buFontTx/>
              <a:buAutoNum type="arabicPeriod" startAt="1"/>
              <a:defRPr sz="3200"/>
            </a:pPr>
            <a:r>
              <a:t>Pick the 5 numbers out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5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4259" y="1492281"/>
            <a:ext cx="2520001" cy="186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2379" y="1489955"/>
            <a:ext cx="2520001" cy="186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8178" y="1489348"/>
            <a:ext cx="2520001" cy="18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98735" y="1489349"/>
            <a:ext cx="2520001" cy="186666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2401840" y="3358948"/>
            <a:ext cx="14814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Scaling</a:t>
            </a:r>
            <a:r>
              <a:t> </a:t>
            </a:r>
            <a:r>
              <a:t>change</a:t>
            </a:r>
          </a:p>
        </p:txBody>
      </p:sp>
      <p:sp>
        <p:nvSpPr>
          <p:cNvPr id="157" name="Shape 157"/>
          <p:cNvSpPr/>
          <p:nvPr/>
        </p:nvSpPr>
        <p:spPr>
          <a:xfrm>
            <a:off x="4800157" y="3358948"/>
            <a:ext cx="8405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Rotation</a:t>
            </a:r>
          </a:p>
        </p:txBody>
      </p:sp>
      <p:sp>
        <p:nvSpPr>
          <p:cNvPr id="158" name="Shape 158"/>
          <p:cNvSpPr/>
          <p:nvPr/>
        </p:nvSpPr>
        <p:spPr>
          <a:xfrm>
            <a:off x="6524258" y="3356014"/>
            <a:ext cx="204188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Perspective</a:t>
            </a:r>
            <a:r>
              <a:t> </a:t>
            </a:r>
            <a:r>
              <a:t>transform</a:t>
            </a:r>
          </a:p>
        </p:txBody>
      </p:sp>
      <p:sp>
        <p:nvSpPr>
          <p:cNvPr id="159" name="Shape 159"/>
          <p:cNvSpPr/>
          <p:nvPr/>
        </p:nvSpPr>
        <p:spPr>
          <a:xfrm>
            <a:off x="467699" y="3361459"/>
            <a:ext cx="144326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Standard</a:t>
            </a:r>
            <a:r>
              <a:t> </a:t>
            </a:r>
            <a:r>
              <a:t>form</a:t>
            </a:r>
          </a:p>
        </p:txBody>
      </p:sp>
      <p:sp>
        <p:nvSpPr>
          <p:cNvPr id="160" name="Shape 160"/>
          <p:cNvSpPr/>
          <p:nvPr/>
        </p:nvSpPr>
        <p:spPr>
          <a:xfrm>
            <a:off x="251519" y="3839478"/>
            <a:ext cx="7200801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We</a:t>
            </a:r>
            <a:r>
              <a:t> </a:t>
            </a:r>
            <a:r>
              <a:t>use</a:t>
            </a:r>
            <a:r>
              <a:t> </a:t>
            </a:r>
            <a:r>
              <a:t>image</a:t>
            </a:r>
            <a:r>
              <a:t> </a:t>
            </a:r>
            <a:r>
              <a:t>preprocessing</a:t>
            </a:r>
            <a:r>
              <a:t> </a:t>
            </a:r>
            <a:r>
              <a:t>to</a:t>
            </a:r>
            <a:r>
              <a:t> </a:t>
            </a:r>
            <a:r>
              <a:rPr>
                <a:solidFill>
                  <a:srgbClr val="C00000"/>
                </a:solidFill>
              </a:rPr>
              <a:t>detect the red logo, recover</a:t>
            </a:r>
            <a:r>
              <a:rPr>
                <a:solidFill>
                  <a:srgbClr val="C00000"/>
                </a:solidFill>
              </a:rPr>
              <a:t> </a:t>
            </a:r>
            <a:r>
              <a:rPr>
                <a:solidFill>
                  <a:srgbClr val="C00000"/>
                </a:solidFill>
              </a:rPr>
              <a:t>the</a:t>
            </a:r>
            <a:r>
              <a:rPr>
                <a:solidFill>
                  <a:srgbClr val="C00000"/>
                </a:solidFill>
              </a:rPr>
              <a:t> </a:t>
            </a:r>
            <a:r>
              <a:rPr>
                <a:solidFill>
                  <a:srgbClr val="C00000"/>
                </a:solidFill>
              </a:rPr>
              <a:t>shooting</a:t>
            </a:r>
            <a:r>
              <a:rPr>
                <a:solidFill>
                  <a:srgbClr val="C00000"/>
                </a:solidFill>
              </a:rPr>
              <a:t> </a:t>
            </a:r>
            <a:r>
              <a:rPr>
                <a:solidFill>
                  <a:srgbClr val="C00000"/>
                </a:solidFill>
              </a:rPr>
              <a:t>box</a:t>
            </a:r>
            <a:r>
              <a:rPr>
                <a:solidFill>
                  <a:srgbClr val="C00000"/>
                </a:solidFill>
              </a:rPr>
              <a:t> </a:t>
            </a:r>
            <a:r>
              <a:t>to</a:t>
            </a:r>
            <a:r>
              <a:t> </a:t>
            </a:r>
            <a:r>
              <a:t>standard</a:t>
            </a:r>
            <a:r>
              <a:t> </a:t>
            </a:r>
            <a:r>
              <a:t>form</a:t>
            </a:r>
            <a:r>
              <a:t> </a:t>
            </a:r>
            <a:r>
              <a:t>from</a:t>
            </a:r>
            <a:r>
              <a:t> </a:t>
            </a:r>
            <a:r>
              <a:t>any</a:t>
            </a:r>
            <a:r>
              <a:t> </a:t>
            </a:r>
            <a:r>
              <a:t>shooting</a:t>
            </a:r>
            <a:r>
              <a:t> </a:t>
            </a:r>
            <a:r>
              <a:t>angle</a:t>
            </a:r>
            <a:r>
              <a:t> </a:t>
            </a:r>
            <a:r>
              <a:t>and</a:t>
            </a:r>
            <a:r>
              <a:t> </a:t>
            </a:r>
            <a:r>
              <a:t>extract</a:t>
            </a:r>
            <a:r>
              <a:t> </a:t>
            </a:r>
            <a:r>
              <a:t>the</a:t>
            </a:r>
            <a:r>
              <a:t> </a:t>
            </a:r>
            <a:r>
              <a:t>area</a:t>
            </a:r>
            <a:r>
              <a:t> </a:t>
            </a:r>
            <a:r>
              <a:t>of</a:t>
            </a:r>
            <a:r>
              <a:t> </a:t>
            </a:r>
            <a:r>
              <a:t>the</a:t>
            </a:r>
            <a:r>
              <a:t> </a:t>
            </a:r>
            <a:r>
              <a:t>number.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Number area is</a:t>
            </a:r>
            <a:r>
              <a:t> </a:t>
            </a:r>
            <a:r>
              <a:t>the</a:t>
            </a:r>
            <a:r>
              <a:t> </a:t>
            </a:r>
            <a:r>
              <a:t>area</a:t>
            </a:r>
            <a:r>
              <a:t> </a:t>
            </a:r>
            <a:r>
              <a:t>under</a:t>
            </a:r>
            <a:r>
              <a:t> </a:t>
            </a:r>
            <a:r>
              <a:t>the</a:t>
            </a:r>
            <a:r>
              <a:t> </a:t>
            </a:r>
            <a:r>
              <a:t>logo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Standard</a:t>
            </a:r>
            <a:r>
              <a:t> </a:t>
            </a:r>
            <a:r>
              <a:t>form</a:t>
            </a:r>
            <a:r>
              <a:t> </a:t>
            </a:r>
            <a:r>
              <a:t>was</a:t>
            </a:r>
            <a:r>
              <a:t> </a:t>
            </a:r>
            <a:r>
              <a:t>defined</a:t>
            </a:r>
            <a:r>
              <a:t> </a:t>
            </a:r>
            <a:r>
              <a:t>as</a:t>
            </a:r>
            <a:r>
              <a:t> </a:t>
            </a:r>
            <a:r>
              <a:t>the</a:t>
            </a:r>
            <a:r>
              <a:t> </a:t>
            </a:r>
            <a:r>
              <a:t>box</a:t>
            </a:r>
            <a:r>
              <a:t> </a:t>
            </a:r>
            <a:r>
              <a:t>surface</a:t>
            </a:r>
            <a:r>
              <a:t> </a:t>
            </a:r>
            <a:r>
              <a:t>parallel</a:t>
            </a:r>
            <a:r>
              <a:t> </a:t>
            </a:r>
            <a:r>
              <a:t>with</a:t>
            </a:r>
            <a:r>
              <a:t> </a:t>
            </a:r>
            <a:r>
              <a:t>the</a:t>
            </a:r>
            <a:r>
              <a:t> </a:t>
            </a:r>
            <a:r>
              <a:t>shooting</a:t>
            </a:r>
            <a:r>
              <a:t> </a:t>
            </a:r>
            <a:r>
              <a:t>camera</a:t>
            </a:r>
            <a:r>
              <a:t> </a:t>
            </a:r>
            <a:r>
              <a:t>and</a:t>
            </a:r>
            <a:r>
              <a:t> </a:t>
            </a:r>
            <a:r>
              <a:t>the</a:t>
            </a:r>
            <a:r>
              <a:t> </a:t>
            </a:r>
            <a:r>
              <a:t>texts</a:t>
            </a:r>
            <a:r>
              <a:t> </a:t>
            </a:r>
            <a:r>
              <a:t>are</a:t>
            </a:r>
            <a:r>
              <a:t> </a:t>
            </a:r>
            <a:r>
              <a:t>normal</a:t>
            </a:r>
            <a:r>
              <a:t> </a:t>
            </a:r>
            <a:r>
              <a:t>morphology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data</a:t>
            </a:r>
          </a:p>
        </p:txBody>
      </p:sp>
      <p:sp>
        <p:nvSpPr>
          <p:cNvPr id="416" name="Shape 4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 startAt="1"/>
            </a:pPr>
            <a:r>
              <a:t>There are around </a:t>
            </a:r>
            <a:r>
              <a:rPr>
                <a:solidFill>
                  <a:srgbClr val="FF0000"/>
                </a:solidFill>
              </a:rPr>
              <a:t>1000</a:t>
            </a:r>
            <a:r>
              <a:t> samples for each number</a:t>
            </a:r>
            <a:endParaRPr sz="2600"/>
          </a:p>
          <a:p>
            <a:pPr marL="342900" indent="-342900">
              <a:lnSpc>
                <a:spcPct val="90000"/>
              </a:lnSpc>
              <a:buFontTx/>
              <a:buAutoNum type="arabicPeriod" startAt="1"/>
            </a:pPr>
            <a:r>
              <a:t>Each number was reshaped to </a:t>
            </a:r>
            <a:r>
              <a:rPr>
                <a:solidFill>
                  <a:srgbClr val="FF0000"/>
                </a:solidFill>
              </a:rPr>
              <a:t>16*16</a:t>
            </a:r>
            <a:endParaRPr sz="2600"/>
          </a:p>
          <a:p>
            <a:pPr marL="342900" indent="-342900">
              <a:lnSpc>
                <a:spcPct val="90000"/>
              </a:lnSpc>
              <a:buFontTx/>
              <a:buAutoNum type="arabicPeriod" startAt="1"/>
            </a:pPr>
            <a:r>
              <a:t>Doing </a:t>
            </a:r>
            <a:r>
              <a:rPr>
                <a:solidFill>
                  <a:srgbClr val="FF0000"/>
                </a:solidFill>
              </a:rPr>
              <a:t>Canny</a:t>
            </a:r>
            <a:r>
              <a:t> and </a:t>
            </a:r>
            <a:r>
              <a:rPr>
                <a:solidFill>
                  <a:srgbClr val="FF0000"/>
                </a:solidFill>
              </a:rPr>
              <a:t>HOG</a:t>
            </a:r>
            <a:r>
              <a:t>(for the gradient) for each reshaped image</a:t>
            </a:r>
            <a:endParaRPr sz="2600"/>
          </a:p>
          <a:p>
            <a:pPr marL="342900" indent="-342900">
              <a:lnSpc>
                <a:spcPct val="90000"/>
              </a:lnSpc>
              <a:buFontTx/>
              <a:buAutoNum type="arabicPeriod" startAt="1"/>
            </a:pPr>
            <a:r>
              <a:t>Turn the outputs to a </a:t>
            </a:r>
            <a:r>
              <a:rPr>
                <a:solidFill>
                  <a:srgbClr val="FF0000"/>
                </a:solidFill>
              </a:rPr>
              <a:t>1*256</a:t>
            </a:r>
            <a:r>
              <a:t> array.</a:t>
            </a:r>
            <a:endParaRPr sz="2600"/>
          </a:p>
          <a:p>
            <a:pPr marL="342900" indent="-342900">
              <a:lnSpc>
                <a:spcPct val="90000"/>
              </a:lnSpc>
              <a:buFontTx/>
              <a:buAutoNum type="arabicPeriod" startAt="1"/>
            </a:pPr>
            <a:r>
              <a:t>Then we got the Training set, around </a:t>
            </a:r>
            <a:r>
              <a:rPr>
                <a:solidFill>
                  <a:srgbClr val="FF0000"/>
                </a:solidFill>
              </a:rPr>
              <a:t>3000 </a:t>
            </a:r>
            <a:r>
              <a:t>samples for </a:t>
            </a:r>
            <a:r>
              <a:rPr b="1" sz="2500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each number.</a:t>
            </a:r>
          </a:p>
        </p:txBody>
      </p:sp>
      <p:grpSp>
        <p:nvGrpSpPr>
          <p:cNvPr id="420" name="Group 420"/>
          <p:cNvGrpSpPr/>
          <p:nvPr/>
        </p:nvGrpSpPr>
        <p:grpSpPr>
          <a:xfrm>
            <a:off x="5034922" y="4432529"/>
            <a:ext cx="4109079" cy="1282472"/>
            <a:chOff x="0" y="0"/>
            <a:chExt cx="4109077" cy="1282471"/>
          </a:xfrm>
        </p:grpSpPr>
        <p:pic>
          <p:nvPicPr>
            <p:cNvPr id="417" name="image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40774" y="0"/>
              <a:ext cx="1368304" cy="1282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378881" cy="1282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image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78879" y="0"/>
              <a:ext cx="1361896" cy="1282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set example</a:t>
            </a:r>
          </a:p>
        </p:txBody>
      </p:sp>
      <p:sp>
        <p:nvSpPr>
          <p:cNvPr id="423" name="Shape 4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4" name="image5.png" descr="E:\pycode\Raw_Images\9\cce2f2a5f9898931de49df7e603a3c2f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19" y="1273324"/>
            <a:ext cx="5087484" cy="5113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6.png" descr="E:\pycode\Raw_Images\1\b99e109dafc21c5c011e1034bca7a74e-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2748" y="1298115"/>
            <a:ext cx="4731252" cy="4933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Classifier</a:t>
            </a:r>
          </a:p>
        </p:txBody>
      </p:sp>
      <p:sp>
        <p:nvSpPr>
          <p:cNvPr id="428" name="Shape 4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 startAt="1"/>
              <a:defRPr sz="3000"/>
            </a:pPr>
            <a:r>
              <a:t>KNN</a:t>
            </a:r>
          </a:p>
          <a:p>
            <a:pPr marL="342900" indent="-342900">
              <a:lnSpc>
                <a:spcPct val="90000"/>
              </a:lnSpc>
              <a:buFontTx/>
              <a:buAutoNum type="arabicPeriod" startAt="1"/>
              <a:defRPr sz="3000"/>
            </a:pPr>
            <a:r>
              <a:t>SVM</a:t>
            </a:r>
          </a:p>
          <a:p>
            <a:pPr marL="342900" indent="-342900">
              <a:lnSpc>
                <a:spcPct val="90000"/>
              </a:lnSpc>
              <a:buFontTx/>
              <a:buAutoNum type="arabicPeriod" startAt="1"/>
              <a:defRPr sz="3000"/>
            </a:pPr>
            <a:r>
              <a:t>Random Forest</a:t>
            </a:r>
          </a:p>
        </p:txBody>
      </p:sp>
      <p:pic>
        <p:nvPicPr>
          <p:cNvPr id="42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672" y="3081409"/>
            <a:ext cx="7992889" cy="2393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Results</a:t>
            </a:r>
          </a:p>
        </p:txBody>
      </p:sp>
      <p:pic>
        <p:nvPicPr>
          <p:cNvPr id="43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18163"/>
            <a:ext cx="4121733" cy="219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9.png"/>
          <p:cNvPicPr>
            <a:picLocks noChangeAspect="1"/>
          </p:cNvPicPr>
          <p:nvPr/>
        </p:nvPicPr>
        <p:blipFill>
          <a:blip r:embed="rId3">
            <a:extLst/>
          </a:blip>
          <a:srcRect l="0" t="50000" r="0" b="0"/>
          <a:stretch>
            <a:fillRect/>
          </a:stretch>
        </p:blipFill>
        <p:spPr>
          <a:xfrm>
            <a:off x="4139951" y="3585983"/>
            <a:ext cx="5004049" cy="2129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10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41680"/>
          <a:stretch>
            <a:fillRect/>
          </a:stretch>
        </p:blipFill>
        <p:spPr>
          <a:xfrm>
            <a:off x="0" y="1504364"/>
            <a:ext cx="4119880" cy="2081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19879" y="1504364"/>
            <a:ext cx="3848826" cy="2081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4" grpId="3"/>
      <p:bldP build="whole" bldLvl="1" animBg="1" rev="0" advAuto="0" spid="432" grpId="1"/>
      <p:bldP build="whole" bldLvl="1" animBg="1" rev="0" advAuto="0" spid="433" grpId="2"/>
      <p:bldP build="whole" bldLvl="1" animBg="1" rev="0" advAuto="0" spid="435" grpId="4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Results</a:t>
            </a:r>
          </a:p>
        </p:txBody>
      </p:sp>
      <p:sp>
        <p:nvSpPr>
          <p:cNvPr id="438" name="Shape 4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39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2" y="1532813"/>
            <a:ext cx="3506343" cy="1895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32" y="3398720"/>
            <a:ext cx="9144001" cy="231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2589" y="1532813"/>
            <a:ext cx="3622771" cy="1865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42589" y="3428134"/>
            <a:ext cx="3533776" cy="962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9" grpId="2"/>
      <p:bldP build="whole" bldLvl="1" animBg="1" rev="0" advAuto="0" spid="440" grpId="1"/>
      <p:bldP build="whole" bldLvl="1" animBg="1" rev="0" advAuto="0" spid="441" grpId="4"/>
      <p:bldP build="whole" bldLvl="1" animBg="1" rev="0" advAuto="0" spid="442" grpId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 Training dataset</a:t>
            </a:r>
          </a:p>
        </p:txBody>
      </p:sp>
      <p:sp>
        <p:nvSpPr>
          <p:cNvPr id="445" name="Shape 445"/>
          <p:cNvSpPr/>
          <p:nvPr/>
        </p:nvSpPr>
        <p:spPr>
          <a:xfrm>
            <a:off x="6474258" y="1629099"/>
            <a:ext cx="2596940" cy="274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5 boxes,</a:t>
            </a:r>
          </a:p>
          <a:p>
            <a:pPr/>
            <a:r>
              <a:t>each has 6 sides</a:t>
            </a:r>
          </a:p>
          <a:p>
            <a:pPr/>
          </a:p>
          <a:p>
            <a:pPr/>
            <a:r>
              <a:t>300-400 pictures per boxes, totally 1600, under different conditions</a:t>
            </a:r>
          </a:p>
          <a:p>
            <a:pPr/>
          </a:p>
          <a:p>
            <a:pPr/>
            <a:r>
              <a:t>Testing dataset also</a:t>
            </a:r>
          </a:p>
          <a:p>
            <a:pPr/>
            <a:r>
              <a:t>created as 100-200 pictures per box, totally 600.</a:t>
            </a:r>
          </a:p>
        </p:txBody>
      </p:sp>
      <p:pic>
        <p:nvPicPr>
          <p:cNvPr id="446" name="present_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205" y="1614256"/>
            <a:ext cx="5727701" cy="392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Neuron Network</a:t>
            </a:r>
          </a:p>
        </p:txBody>
      </p:sp>
      <p:grpSp>
        <p:nvGrpSpPr>
          <p:cNvPr id="461" name="Group 461"/>
          <p:cNvGrpSpPr/>
          <p:nvPr/>
        </p:nvGrpSpPr>
        <p:grpSpPr>
          <a:xfrm>
            <a:off x="1368560" y="1905339"/>
            <a:ext cx="2135689" cy="2135690"/>
            <a:chOff x="0" y="0"/>
            <a:chExt cx="2135688" cy="2135688"/>
          </a:xfrm>
        </p:grpSpPr>
        <p:sp>
          <p:nvSpPr>
            <p:cNvPr id="449" name="Shape 449"/>
            <p:cNvSpPr/>
            <p:nvPr/>
          </p:nvSpPr>
          <p:spPr>
            <a:xfrm>
              <a:off x="0" y="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0" name="Shape 450"/>
            <p:cNvSpPr/>
            <p:nvPr/>
          </p:nvSpPr>
          <p:spPr>
            <a:xfrm>
              <a:off x="127000" y="127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1" name="Shape 451"/>
            <p:cNvSpPr/>
            <p:nvPr/>
          </p:nvSpPr>
          <p:spPr>
            <a:xfrm>
              <a:off x="254000" y="254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2" name="Shape 452"/>
            <p:cNvSpPr/>
            <p:nvPr/>
          </p:nvSpPr>
          <p:spPr>
            <a:xfrm>
              <a:off x="381000" y="381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3" name="Shape 453"/>
            <p:cNvSpPr/>
            <p:nvPr/>
          </p:nvSpPr>
          <p:spPr>
            <a:xfrm>
              <a:off x="508000" y="508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35000" y="635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762000" y="762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889000" y="889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7" name="Shape 457"/>
            <p:cNvSpPr/>
            <p:nvPr/>
          </p:nvSpPr>
          <p:spPr>
            <a:xfrm>
              <a:off x="1016000" y="1016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1142999" y="1143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9" name="Shape 459"/>
            <p:cNvSpPr/>
            <p:nvPr/>
          </p:nvSpPr>
          <p:spPr>
            <a:xfrm>
              <a:off x="1269999" y="1270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0" name="Shape 460"/>
            <p:cNvSpPr/>
            <p:nvPr/>
          </p:nvSpPr>
          <p:spPr>
            <a:xfrm>
              <a:off x="1396999" y="1397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3222027" y="2209799"/>
            <a:ext cx="1295401" cy="1295402"/>
            <a:chOff x="0" y="0"/>
            <a:chExt cx="1295399" cy="1295400"/>
          </a:xfrm>
        </p:grpSpPr>
        <p:sp>
          <p:nvSpPr>
            <p:cNvPr id="462" name="Shape 462"/>
            <p:cNvSpPr/>
            <p:nvPr/>
          </p:nvSpPr>
          <p:spPr>
            <a:xfrm>
              <a:off x="0" y="0"/>
              <a:ext cx="448051" cy="44805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77031" y="77031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54063" y="15406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5" name="Shape 465"/>
            <p:cNvSpPr/>
            <p:nvPr/>
          </p:nvSpPr>
          <p:spPr>
            <a:xfrm>
              <a:off x="231095" y="23109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6" name="Shape 466"/>
            <p:cNvSpPr/>
            <p:nvPr/>
          </p:nvSpPr>
          <p:spPr>
            <a:xfrm>
              <a:off x="308127" y="308126"/>
              <a:ext cx="448051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7" name="Shape 467"/>
            <p:cNvSpPr/>
            <p:nvPr/>
          </p:nvSpPr>
          <p:spPr>
            <a:xfrm>
              <a:off x="385158" y="385158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8" name="Shape 468"/>
            <p:cNvSpPr/>
            <p:nvPr/>
          </p:nvSpPr>
          <p:spPr>
            <a:xfrm>
              <a:off x="462190" y="462190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39222" y="539222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Shape 470"/>
            <p:cNvSpPr/>
            <p:nvPr/>
          </p:nvSpPr>
          <p:spPr>
            <a:xfrm>
              <a:off x="616253" y="61625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Shape 471"/>
            <p:cNvSpPr/>
            <p:nvPr/>
          </p:nvSpPr>
          <p:spPr>
            <a:xfrm>
              <a:off x="693285" y="69328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2" name="Shape 472"/>
            <p:cNvSpPr/>
            <p:nvPr/>
          </p:nvSpPr>
          <p:spPr>
            <a:xfrm>
              <a:off x="770317" y="770317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3" name="Shape 473"/>
            <p:cNvSpPr/>
            <p:nvPr/>
          </p:nvSpPr>
          <p:spPr>
            <a:xfrm>
              <a:off x="847348" y="847349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75" name="Shape 475"/>
          <p:cNvSpPr/>
          <p:nvPr/>
        </p:nvSpPr>
        <p:spPr>
          <a:xfrm>
            <a:off x="192410" y="3025720"/>
            <a:ext cx="1270001" cy="127000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20202"/>
            </a:solidFill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92" name="Group 492"/>
          <p:cNvGrpSpPr/>
          <p:nvPr/>
        </p:nvGrpSpPr>
        <p:grpSpPr>
          <a:xfrm>
            <a:off x="4442801" y="2209799"/>
            <a:ext cx="1305036" cy="1295402"/>
            <a:chOff x="0" y="0"/>
            <a:chExt cx="1305034" cy="1295400"/>
          </a:xfrm>
        </p:grpSpPr>
        <p:grpSp>
          <p:nvGrpSpPr>
            <p:cNvPr id="488" name="Group 488"/>
            <p:cNvGrpSpPr/>
            <p:nvPr/>
          </p:nvGrpSpPr>
          <p:grpSpPr>
            <a:xfrm>
              <a:off x="-1" y="-1"/>
              <a:ext cx="1103248" cy="1103248"/>
              <a:chOff x="0" y="0"/>
              <a:chExt cx="1103246" cy="1103246"/>
            </a:xfrm>
          </p:grpSpPr>
          <p:sp>
            <p:nvSpPr>
              <p:cNvPr id="476" name="Shape 476"/>
              <p:cNvSpPr/>
              <p:nvPr/>
            </p:nvSpPr>
            <p:spPr>
              <a:xfrm>
                <a:off x="0" y="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65605" y="6560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131210" y="13121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196815" y="19681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262420" y="26242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328025" y="328025"/>
                <a:ext cx="381590" cy="3815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393631" y="39363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459236" y="45923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524841" y="52484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590446" y="59044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656051" y="65605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721657" y="721657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489" name="Shape 489"/>
            <p:cNvSpPr/>
            <p:nvPr/>
          </p:nvSpPr>
          <p:spPr>
            <a:xfrm>
              <a:off x="792235" y="78260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0" name="Shape 490"/>
            <p:cNvSpPr/>
            <p:nvPr/>
          </p:nvSpPr>
          <p:spPr>
            <a:xfrm>
              <a:off x="857840" y="848205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1" name="Shape 491"/>
            <p:cNvSpPr/>
            <p:nvPr/>
          </p:nvSpPr>
          <p:spPr>
            <a:xfrm>
              <a:off x="923445" y="91381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5643869" y="2345610"/>
            <a:ext cx="733318" cy="727904"/>
            <a:chOff x="0" y="0"/>
            <a:chExt cx="733316" cy="727903"/>
          </a:xfrm>
        </p:grpSpPr>
        <p:sp>
          <p:nvSpPr>
            <p:cNvPr id="493" name="Shape 493"/>
            <p:cNvSpPr/>
            <p:nvPr/>
          </p:nvSpPr>
          <p:spPr>
            <a:xfrm>
              <a:off x="0" y="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4" name="Shape 494"/>
            <p:cNvSpPr/>
            <p:nvPr/>
          </p:nvSpPr>
          <p:spPr>
            <a:xfrm>
              <a:off x="36864" y="3686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5" name="Shape 495"/>
            <p:cNvSpPr/>
            <p:nvPr/>
          </p:nvSpPr>
          <p:spPr>
            <a:xfrm>
              <a:off x="73728" y="73728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6" name="Shape 496"/>
            <p:cNvSpPr/>
            <p:nvPr/>
          </p:nvSpPr>
          <p:spPr>
            <a:xfrm>
              <a:off x="110593" y="110593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7" name="Shape 497"/>
            <p:cNvSpPr/>
            <p:nvPr/>
          </p:nvSpPr>
          <p:spPr>
            <a:xfrm>
              <a:off x="147457" y="147457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8" name="Shape 498"/>
            <p:cNvSpPr/>
            <p:nvPr/>
          </p:nvSpPr>
          <p:spPr>
            <a:xfrm>
              <a:off x="184322" y="184322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9" name="Shape 499"/>
            <p:cNvSpPr/>
            <p:nvPr/>
          </p:nvSpPr>
          <p:spPr>
            <a:xfrm>
              <a:off x="221186" y="221186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0" name="Shape 500"/>
            <p:cNvSpPr/>
            <p:nvPr/>
          </p:nvSpPr>
          <p:spPr>
            <a:xfrm>
              <a:off x="258051" y="258051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94915" y="294915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2" name="Shape 502"/>
            <p:cNvSpPr/>
            <p:nvPr/>
          </p:nvSpPr>
          <p:spPr>
            <a:xfrm>
              <a:off x="331780" y="33178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3" name="Shape 503"/>
            <p:cNvSpPr/>
            <p:nvPr/>
          </p:nvSpPr>
          <p:spPr>
            <a:xfrm>
              <a:off x="368644" y="36864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4" name="Shape 504"/>
            <p:cNvSpPr/>
            <p:nvPr/>
          </p:nvSpPr>
          <p:spPr>
            <a:xfrm>
              <a:off x="405508" y="405509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5" name="Shape 505"/>
            <p:cNvSpPr/>
            <p:nvPr/>
          </p:nvSpPr>
          <p:spPr>
            <a:xfrm>
              <a:off x="445167" y="439753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6" name="Shape 506"/>
            <p:cNvSpPr/>
            <p:nvPr/>
          </p:nvSpPr>
          <p:spPr>
            <a:xfrm>
              <a:off x="482032" y="476618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7" name="Shape 507"/>
            <p:cNvSpPr/>
            <p:nvPr/>
          </p:nvSpPr>
          <p:spPr>
            <a:xfrm>
              <a:off x="518896" y="513482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09" name="Shape 509"/>
          <p:cNvSpPr/>
          <p:nvPr/>
        </p:nvSpPr>
        <p:spPr>
          <a:xfrm>
            <a:off x="275229" y="1521734"/>
            <a:ext cx="57442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30*30</a:t>
            </a:r>
          </a:p>
        </p:txBody>
      </p:sp>
      <p:sp>
        <p:nvSpPr>
          <p:cNvPr id="510" name="Shape 510"/>
          <p:cNvSpPr/>
          <p:nvPr/>
        </p:nvSpPr>
        <p:spPr>
          <a:xfrm>
            <a:off x="1160197" y="153442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28*28*32</a:t>
            </a:r>
          </a:p>
        </p:txBody>
      </p:sp>
      <p:sp>
        <p:nvSpPr>
          <p:cNvPr id="511" name="Shape 511"/>
          <p:cNvSpPr/>
          <p:nvPr/>
        </p:nvSpPr>
        <p:spPr>
          <a:xfrm>
            <a:off x="2576875" y="155347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14*14*32</a:t>
            </a:r>
          </a:p>
        </p:txBody>
      </p:sp>
      <p:sp>
        <p:nvSpPr>
          <p:cNvPr id="512" name="Shape 512"/>
          <p:cNvSpPr/>
          <p:nvPr/>
        </p:nvSpPr>
        <p:spPr>
          <a:xfrm>
            <a:off x="3997116" y="1559834"/>
            <a:ext cx="84850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12*12*32</a:t>
            </a:r>
          </a:p>
        </p:txBody>
      </p:sp>
      <p:sp>
        <p:nvSpPr>
          <p:cNvPr id="513" name="Shape 513"/>
          <p:cNvSpPr/>
          <p:nvPr/>
        </p:nvSpPr>
        <p:spPr>
          <a:xfrm>
            <a:off x="5380842" y="1564737"/>
            <a:ext cx="65230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6*6*32</a:t>
            </a:r>
          </a:p>
        </p:txBody>
      </p:sp>
      <p:sp>
        <p:nvSpPr>
          <p:cNvPr id="514" name="Shape 514"/>
          <p:cNvSpPr/>
          <p:nvPr/>
        </p:nvSpPr>
        <p:spPr>
          <a:xfrm rot="19026262">
            <a:off x="7014506" y="1875662"/>
            <a:ext cx="165411" cy="1963676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5" name="Shape 515"/>
          <p:cNvSpPr/>
          <p:nvPr/>
        </p:nvSpPr>
        <p:spPr>
          <a:xfrm>
            <a:off x="6166414" y="1557647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512</a:t>
            </a:r>
          </a:p>
        </p:txBody>
      </p:sp>
      <p:sp>
        <p:nvSpPr>
          <p:cNvPr id="516" name="Shape 516"/>
          <p:cNvSpPr/>
          <p:nvPr/>
        </p:nvSpPr>
        <p:spPr>
          <a:xfrm rot="19026262">
            <a:off x="7268674" y="2190040"/>
            <a:ext cx="165411" cy="875043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7" name="Shape 517"/>
          <p:cNvSpPr/>
          <p:nvPr/>
        </p:nvSpPr>
        <p:spPr>
          <a:xfrm>
            <a:off x="669087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256</a:t>
            </a:r>
          </a:p>
        </p:txBody>
      </p:sp>
      <p:sp>
        <p:nvSpPr>
          <p:cNvPr id="518" name="Shape 518"/>
          <p:cNvSpPr/>
          <p:nvPr/>
        </p:nvSpPr>
        <p:spPr>
          <a:xfrm rot="19026262">
            <a:off x="7650200" y="2247300"/>
            <a:ext cx="165411" cy="465825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9" name="Shape 519"/>
          <p:cNvSpPr/>
          <p:nvPr/>
        </p:nvSpPr>
        <p:spPr>
          <a:xfrm flipV="1">
            <a:off x="5650445" y="2084372"/>
            <a:ext cx="843443" cy="248336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0" name="Shape 520"/>
          <p:cNvSpPr/>
          <p:nvPr/>
        </p:nvSpPr>
        <p:spPr>
          <a:xfrm>
            <a:off x="6267413" y="3085864"/>
            <a:ext cx="1421350" cy="537515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1" name="Shape 521"/>
          <p:cNvSpPr/>
          <p:nvPr/>
        </p:nvSpPr>
        <p:spPr>
          <a:xfrm>
            <a:off x="715215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128</a:t>
            </a:r>
          </a:p>
        </p:txBody>
      </p:sp>
      <p:sp>
        <p:nvSpPr>
          <p:cNvPr id="522" name="Shape 522"/>
          <p:cNvSpPr/>
          <p:nvPr/>
        </p:nvSpPr>
        <p:spPr>
          <a:xfrm rot="19026262">
            <a:off x="7960561" y="2162192"/>
            <a:ext cx="165411" cy="275578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3" name="Shape 523"/>
          <p:cNvSpPr/>
          <p:nvPr/>
        </p:nvSpPr>
        <p:spPr>
          <a:xfrm>
            <a:off x="6493860" y="2090380"/>
            <a:ext cx="1521358" cy="1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4" name="Shape 524"/>
          <p:cNvSpPr/>
          <p:nvPr/>
        </p:nvSpPr>
        <p:spPr>
          <a:xfrm flipV="1">
            <a:off x="7829195" y="2347749"/>
            <a:ext cx="380337" cy="1158740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5" name="Shape 525"/>
          <p:cNvSpPr/>
          <p:nvPr/>
        </p:nvSpPr>
        <p:spPr>
          <a:xfrm>
            <a:off x="7607754" y="1559834"/>
            <a:ext cx="30034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64</a:t>
            </a:r>
          </a:p>
        </p:txBody>
      </p:sp>
      <p:sp>
        <p:nvSpPr>
          <p:cNvPr id="526" name="Shape 526"/>
          <p:cNvSpPr/>
          <p:nvPr/>
        </p:nvSpPr>
        <p:spPr>
          <a:xfrm>
            <a:off x="556116" y="4415661"/>
            <a:ext cx="54258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527" name="Shape 527"/>
          <p:cNvSpPr/>
          <p:nvPr/>
        </p:nvSpPr>
        <p:spPr>
          <a:xfrm>
            <a:off x="1801728" y="4462811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Convolution1</a:t>
            </a:r>
          </a:p>
          <a:p>
            <a:pPr algn="ctr"/>
            <a:r>
              <a:t>by 3*3</a:t>
            </a:r>
          </a:p>
        </p:txBody>
      </p:sp>
      <p:sp>
        <p:nvSpPr>
          <p:cNvPr id="528" name="Shape 528"/>
          <p:cNvSpPr/>
          <p:nvPr/>
        </p:nvSpPr>
        <p:spPr>
          <a:xfrm>
            <a:off x="3370685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529" name="Shape 529"/>
          <p:cNvSpPr/>
          <p:nvPr/>
        </p:nvSpPr>
        <p:spPr>
          <a:xfrm>
            <a:off x="4698578" y="4466166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Convolution2</a:t>
            </a:r>
          </a:p>
          <a:p>
            <a:pPr algn="ctr"/>
            <a:r>
              <a:t>by 3*3</a:t>
            </a:r>
          </a:p>
        </p:txBody>
      </p:sp>
      <p:sp>
        <p:nvSpPr>
          <p:cNvPr id="530" name="Shape 530"/>
          <p:cNvSpPr/>
          <p:nvPr/>
        </p:nvSpPr>
        <p:spPr>
          <a:xfrm>
            <a:off x="6083783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531" name="Shape 531"/>
          <p:cNvSpPr/>
          <p:nvPr/>
        </p:nvSpPr>
        <p:spPr>
          <a:xfrm>
            <a:off x="8456111" y="1978699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8456111" y="2368531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3" name="Shape 533"/>
          <p:cNvSpPr/>
          <p:nvPr/>
        </p:nvSpPr>
        <p:spPr>
          <a:xfrm>
            <a:off x="8456111" y="2729684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4" name="Shape 534"/>
          <p:cNvSpPr/>
          <p:nvPr/>
        </p:nvSpPr>
        <p:spPr>
          <a:xfrm>
            <a:off x="8456111" y="3080163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5" name="Shape 535"/>
          <p:cNvSpPr/>
          <p:nvPr/>
        </p:nvSpPr>
        <p:spPr>
          <a:xfrm>
            <a:off x="8456111" y="3430641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6" name="Shape 536"/>
          <p:cNvSpPr/>
          <p:nvPr/>
        </p:nvSpPr>
        <p:spPr>
          <a:xfrm>
            <a:off x="8417619" y="1553477"/>
            <a:ext cx="20224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5</a:t>
            </a:r>
          </a:p>
        </p:txBody>
      </p:sp>
      <p:sp>
        <p:nvSpPr>
          <p:cNvPr id="537" name="Shape 537"/>
          <p:cNvSpPr/>
          <p:nvPr/>
        </p:nvSpPr>
        <p:spPr>
          <a:xfrm>
            <a:off x="7307626" y="4466166"/>
            <a:ext cx="1223478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Fully </a:t>
            </a:r>
          </a:p>
          <a:p>
            <a:pPr algn="ctr"/>
            <a:r>
              <a:t>Connecting </a:t>
            </a:r>
          </a:p>
          <a:p>
            <a:pPr algn="ctr"/>
            <a:r>
              <a:t>Neurons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 Model Training</a:t>
            </a:r>
          </a:p>
        </p:txBody>
      </p:sp>
      <p:pic>
        <p:nvPicPr>
          <p:cNvPr id="540" name="屏幕快照 2016-05-26 22.51.44.png"/>
          <p:cNvPicPr>
            <a:picLocks noChangeAspect="1"/>
          </p:cNvPicPr>
          <p:nvPr/>
        </p:nvPicPr>
        <p:blipFill>
          <a:blip r:embed="rId2">
            <a:extLst/>
          </a:blip>
          <a:srcRect l="0" t="27446" r="0" b="0"/>
          <a:stretch>
            <a:fillRect/>
          </a:stretch>
        </p:blipFill>
        <p:spPr>
          <a:xfrm>
            <a:off x="583506" y="1487603"/>
            <a:ext cx="5211378" cy="3152225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541"/>
          <p:cNvSpPr/>
          <p:nvPr/>
        </p:nvSpPr>
        <p:spPr>
          <a:xfrm>
            <a:off x="5893722" y="1497018"/>
            <a:ext cx="3100386" cy="322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Validation accuracy reach 0.83</a:t>
            </a:r>
          </a:p>
          <a:p>
            <a:pPr/>
            <a:r>
              <a:t>after 16 epochs.</a:t>
            </a:r>
          </a:p>
          <a:p>
            <a:pPr/>
          </a:p>
          <a:p>
            <a:pPr/>
            <a:r>
              <a:t>The best training model we used</a:t>
            </a:r>
          </a:p>
          <a:p>
            <a:pPr/>
            <a:r>
              <a:t>have:</a:t>
            </a:r>
          </a:p>
          <a:p>
            <a:pPr/>
          </a:p>
          <a:p>
            <a:pPr/>
            <a:r>
              <a:t>Training Loss: 0.08</a:t>
            </a:r>
          </a:p>
          <a:p>
            <a:pPr/>
            <a:r>
              <a:t>Training accuracy: 0.96</a:t>
            </a:r>
          </a:p>
          <a:p>
            <a:pPr/>
            <a:r>
              <a:t>(1600 training samples)</a:t>
            </a:r>
          </a:p>
          <a:p>
            <a:pPr/>
          </a:p>
          <a:p>
            <a:pPr/>
            <a:r>
              <a:t>Testing Loss: 0.17</a:t>
            </a:r>
          </a:p>
          <a:p>
            <a:pPr/>
            <a:r>
              <a:t>Testing accuracy: 0.95 </a:t>
            </a:r>
          </a:p>
          <a:p>
            <a:pPr/>
            <a:r>
              <a:t>(600 testing samples)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 Layer results </a:t>
            </a:r>
          </a:p>
        </p:txBody>
      </p:sp>
      <p:sp>
        <p:nvSpPr>
          <p:cNvPr id="544" name="Shape 544"/>
          <p:cNvSpPr/>
          <p:nvPr/>
        </p:nvSpPr>
        <p:spPr>
          <a:xfrm>
            <a:off x="1046784" y="4614960"/>
            <a:ext cx="17675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 1 </a:t>
            </a:r>
          </a:p>
          <a:p>
            <a:pPr algn="ctr"/>
            <a:r>
              <a:t>with 32 3*3 filters</a:t>
            </a:r>
          </a:p>
        </p:txBody>
      </p:sp>
      <p:pic>
        <p:nvPicPr>
          <p:cNvPr id="545" name="屏幕快照 2016-05-27 00.1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7316" y="1691046"/>
            <a:ext cx="2695934" cy="268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屏幕快照 2016-05-27 00.14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198" y="1700934"/>
            <a:ext cx="2690689" cy="2658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屏幕快照 2016-05-27 00.15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4680" y="1691046"/>
            <a:ext cx="2671752" cy="2658548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548"/>
          <p:cNvSpPr/>
          <p:nvPr/>
        </p:nvSpPr>
        <p:spPr>
          <a:xfrm>
            <a:off x="3739040" y="4617135"/>
            <a:ext cx="211555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RELU activation Layer</a:t>
            </a:r>
          </a:p>
          <a:p>
            <a:pPr algn="ctr"/>
            <a:r>
              <a:t>with 0.5 dropout</a:t>
            </a:r>
          </a:p>
        </p:txBody>
      </p:sp>
      <p:sp>
        <p:nvSpPr>
          <p:cNvPr id="549" name="Shape 549"/>
          <p:cNvSpPr/>
          <p:nvPr/>
        </p:nvSpPr>
        <p:spPr>
          <a:xfrm>
            <a:off x="6700657" y="4614960"/>
            <a:ext cx="177979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 pool </a:t>
            </a:r>
          </a:p>
          <a:p>
            <a:pPr algn="ctr"/>
            <a:r>
              <a:t>with 2*2 filter size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External Library Used</a:t>
            </a:r>
          </a:p>
        </p:txBody>
      </p:sp>
      <p:sp>
        <p:nvSpPr>
          <p:cNvPr id="552" name="Shape 552"/>
          <p:cNvSpPr/>
          <p:nvPr/>
        </p:nvSpPr>
        <p:spPr>
          <a:xfrm>
            <a:off x="685947" y="1714485"/>
            <a:ext cx="5623357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  <a:defRPr sz="2000"/>
            </a:pPr>
            <a:r>
              <a:t>Opencv 3.0</a:t>
            </a:r>
          </a:p>
          <a:p>
            <a:pPr lvl="2" indent="457200">
              <a:defRPr sz="2000"/>
            </a:pPr>
            <a:r>
              <a:t>for image preprocessing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Keras 1.0.3 (based on theano)</a:t>
            </a:r>
          </a:p>
          <a:p>
            <a:pPr lvl="2" indent="457200">
              <a:defRPr sz="2000"/>
            </a:pPr>
            <a:r>
              <a:t>for CNN model implementation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h5py 2.6.0 </a:t>
            </a:r>
          </a:p>
          <a:p>
            <a:pPr lvl="2" indent="457200">
              <a:defRPr sz="2000"/>
            </a:pPr>
            <a:r>
              <a:t>for CNN model written and read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Levenshtein 0.12.0 </a:t>
            </a:r>
          </a:p>
          <a:p>
            <a:pPr lvl="2" indent="457200">
              <a:defRPr sz="2000"/>
            </a:pPr>
            <a:r>
              <a:t>for computing string edit distances and similarities.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65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539551" y="4011369"/>
            <a:ext cx="3168352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Step1:</a:t>
            </a:r>
            <a:r>
              <a:t> </a:t>
            </a:r>
            <a:r>
              <a:t>Using</a:t>
            </a:r>
            <a:r>
              <a:t> </a:t>
            </a:r>
            <a:r>
              <a:t>HSV</a:t>
            </a:r>
            <a:r>
              <a:t> </a:t>
            </a:r>
            <a:r>
              <a:t>color</a:t>
            </a:r>
            <a:r>
              <a:t> </a:t>
            </a:r>
            <a:r>
              <a:t>space</a:t>
            </a:r>
            <a:r>
              <a:t> </a:t>
            </a:r>
            <a:r>
              <a:t>to</a:t>
            </a:r>
            <a:r>
              <a:t> </a:t>
            </a:r>
            <a:r>
              <a:t>find</a:t>
            </a:r>
            <a:r>
              <a:t> </a:t>
            </a:r>
            <a:r>
              <a:t>the</a:t>
            </a:r>
            <a:r>
              <a:t> </a:t>
            </a:r>
            <a:r>
              <a:t>red</a:t>
            </a:r>
            <a:r>
              <a:t> </a:t>
            </a:r>
            <a:r>
              <a:t>area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  <a:r>
              <a:t> </a:t>
            </a:r>
            <a:r>
              <a:t>The</a:t>
            </a:r>
            <a:r>
              <a:t> </a:t>
            </a:r>
            <a:r>
              <a:t>result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mask.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555" name="Shape 555"/>
          <p:cNvSpPr/>
          <p:nvPr/>
        </p:nvSpPr>
        <p:spPr>
          <a:xfrm>
            <a:off x="674501" y="1588583"/>
            <a:ext cx="8153401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t>Although the algorithm we developed now can be light-invariant and pose-invariant, there are still many improvement can be done:</a:t>
            </a:r>
          </a:p>
          <a:p>
            <a:pPr marL="200526" indent="-200526">
              <a:buSzPct val="100000"/>
              <a:buChar char="•"/>
              <a:defRPr sz="2000"/>
            </a:pPr>
            <a:r>
              <a:t>Accuracy on detection and recognition.</a:t>
            </a:r>
          </a:p>
          <a:p>
            <a:pPr marL="200526" indent="-200526">
              <a:buSzPct val="100000"/>
              <a:buChar char="•"/>
              <a:defRPr sz="2000"/>
            </a:pPr>
            <a:r>
              <a:t>Move into mobile platform</a:t>
            </a:r>
          </a:p>
          <a:p>
            <a:pPr>
              <a:defRPr sz="2000"/>
            </a:pPr>
            <a:r>
              <a:t> </a:t>
            </a:r>
          </a:p>
          <a:p>
            <a:pPr>
              <a:defRPr sz="2000"/>
            </a:pPr>
            <a:r>
              <a:t>By working through this project, we really learned a lot. </a:t>
            </a:r>
          </a:p>
          <a:p>
            <a:pPr>
              <a:defRPr sz="2000"/>
            </a:pPr>
          </a:p>
          <a:p>
            <a:pPr marL="180473" indent="-180473">
              <a:buSzPct val="100000"/>
              <a:buChar char="•"/>
              <a:defRPr sz="2000"/>
            </a:pPr>
            <a:r>
              <a:t>Image processing, like thresholding, HSV color space, heat function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KNN in Optical Character Recognition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Convolutional Neuron Network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Team cooperating on Github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Live Demonstration</a:t>
            </a:r>
          </a:p>
        </p:txBody>
      </p:sp>
      <p:sp>
        <p:nvSpPr>
          <p:cNvPr id="558" name="Shape 558"/>
          <p:cNvSpPr/>
          <p:nvPr/>
        </p:nvSpPr>
        <p:spPr>
          <a:xfrm>
            <a:off x="1457307" y="2778932"/>
            <a:ext cx="622938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300"/>
            </a:pPr>
            <a:r>
              <a:t>Thank you</a:t>
            </a:r>
          </a:p>
          <a:p>
            <a:pPr algn="ctr">
              <a:defRPr sz="3300"/>
            </a:pPr>
            <a:r>
              <a:t>Please feel free to ask any questions</a:t>
            </a:r>
          </a:p>
        </p:txBody>
      </p:sp>
      <p:sp>
        <p:nvSpPr>
          <p:cNvPr id="559" name="Shape 559"/>
          <p:cNvSpPr/>
          <p:nvPr/>
        </p:nvSpPr>
        <p:spPr>
          <a:xfrm>
            <a:off x="1340869" y="4656020"/>
            <a:ext cx="495335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900"/>
            </a:pPr>
            <a:r>
              <a:t>You are welcome to fork our project at</a:t>
            </a:r>
          </a:p>
          <a:p>
            <a:pPr>
              <a:defRPr sz="1900"/>
            </a:pP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https://github.com/sotondriver/Lego_classification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72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539551" y="4011369"/>
            <a:ext cx="31683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2:</a:t>
            </a:r>
            <a:r>
              <a:t> </a:t>
            </a:r>
            <a:r>
              <a:t>Finding</a:t>
            </a:r>
            <a:r>
              <a:t> </a:t>
            </a:r>
            <a:r>
              <a:t>all</a:t>
            </a:r>
            <a:r>
              <a:t> </a:t>
            </a:r>
            <a:r>
              <a:t>contours</a:t>
            </a:r>
            <a:r>
              <a:t> </a:t>
            </a:r>
            <a:r>
              <a:t>from</a:t>
            </a:r>
            <a:r>
              <a:t> </a:t>
            </a:r>
            <a:r>
              <a:t>the</a:t>
            </a:r>
            <a:r>
              <a:t> </a:t>
            </a:r>
            <a:r>
              <a:t>mask.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79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539551" y="4011369"/>
            <a:ext cx="3168352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3:</a:t>
            </a:r>
            <a:r>
              <a:t> </a:t>
            </a:r>
            <a:r>
              <a:t>Picking</a:t>
            </a:r>
            <a:r>
              <a:t> </a:t>
            </a:r>
            <a:r>
              <a:t>the</a:t>
            </a:r>
            <a:r>
              <a:t> </a:t>
            </a:r>
            <a:r>
              <a:t>biggest</a:t>
            </a:r>
            <a:r>
              <a:t> </a:t>
            </a:r>
            <a:r>
              <a:t>quadrilateral</a:t>
            </a:r>
            <a:r>
              <a:t> </a:t>
            </a:r>
            <a:r>
              <a:t>from</a:t>
            </a:r>
            <a:r>
              <a:t> </a:t>
            </a:r>
            <a:r>
              <a:t>the</a:t>
            </a:r>
            <a:r>
              <a:t> </a:t>
            </a:r>
            <a:r>
              <a:t>contours</a:t>
            </a:r>
            <a:r>
              <a:t> </a:t>
            </a:r>
            <a:r>
              <a:t>by</a:t>
            </a:r>
            <a:r>
              <a:t> </a:t>
            </a:r>
            <a:r>
              <a:t>some</a:t>
            </a:r>
            <a:r>
              <a:t> </a:t>
            </a:r>
            <a:r>
              <a:t>geometric</a:t>
            </a:r>
            <a:r>
              <a:t> </a:t>
            </a:r>
            <a:r>
              <a:t>attribution.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86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539551" y="4011369"/>
            <a:ext cx="3168352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4:</a:t>
            </a:r>
            <a:r>
              <a:t> </a:t>
            </a:r>
            <a:r>
              <a:t>Detecting</a:t>
            </a:r>
            <a:r>
              <a:t> </a:t>
            </a:r>
            <a:r>
              <a:t>and sorting</a:t>
            </a:r>
            <a:r>
              <a:t> </a:t>
            </a:r>
            <a:r>
              <a:t>the</a:t>
            </a:r>
            <a:r>
              <a:t> </a:t>
            </a:r>
            <a:r>
              <a:t>four</a:t>
            </a:r>
            <a:r>
              <a:t> </a:t>
            </a:r>
            <a:r>
              <a:t>corners</a:t>
            </a:r>
            <a:r>
              <a:t> </a:t>
            </a:r>
            <a:r>
              <a:t>by</a:t>
            </a:r>
            <a:r>
              <a:t> </a:t>
            </a:r>
            <a:r>
              <a:t>Harris</a:t>
            </a:r>
            <a:r>
              <a:t> </a:t>
            </a:r>
            <a:r>
              <a:t>method.</a:t>
            </a:r>
            <a:r>
              <a:t> </a:t>
            </a:r>
            <a:r>
              <a:t>It</a:t>
            </a:r>
            <a:r>
              <a:t> </a:t>
            </a:r>
            <a:r>
              <a:t>could</a:t>
            </a:r>
            <a:r>
              <a:t> </a:t>
            </a:r>
            <a:r>
              <a:t>also</a:t>
            </a:r>
            <a:r>
              <a:t> </a:t>
            </a:r>
            <a:r>
              <a:t>verify</a:t>
            </a:r>
            <a:r>
              <a:t> </a:t>
            </a:r>
            <a:r>
              <a:t>the</a:t>
            </a:r>
            <a:r>
              <a:t> </a:t>
            </a:r>
            <a:r>
              <a:t>contour</a:t>
            </a:r>
            <a:r>
              <a:t> </a:t>
            </a:r>
            <a:r>
              <a:t>whether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quadrilateral.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93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1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9950" y="1849800"/>
            <a:ext cx="4320000" cy="320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539551" y="4011369"/>
            <a:ext cx="3168352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5:</a:t>
            </a:r>
            <a:r>
              <a:t> </a:t>
            </a:r>
            <a:r>
              <a:t>Creating</a:t>
            </a:r>
            <a:r>
              <a:t> </a:t>
            </a:r>
            <a:r>
              <a:t>a</a:t>
            </a:r>
            <a:r>
              <a:t> </a:t>
            </a:r>
            <a:r>
              <a:t>standard</a:t>
            </a:r>
            <a:r>
              <a:t> </a:t>
            </a:r>
            <a:r>
              <a:t>square</a:t>
            </a:r>
            <a:r>
              <a:t> </a:t>
            </a:r>
            <a:r>
              <a:t>preparing</a:t>
            </a:r>
            <a:r>
              <a:t> </a:t>
            </a:r>
            <a:r>
              <a:t>for</a:t>
            </a:r>
            <a:r>
              <a:t> </a:t>
            </a:r>
            <a:r>
              <a:t>affine</a:t>
            </a:r>
            <a:r>
              <a:t> </a:t>
            </a:r>
            <a:r>
              <a:t>transform.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04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1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9950" y="1849800"/>
            <a:ext cx="4320000" cy="320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1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33865" y="1843105"/>
            <a:ext cx="4320000" cy="320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539551" y="4011369"/>
            <a:ext cx="3168352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6:</a:t>
            </a:r>
            <a:r>
              <a:t> </a:t>
            </a:r>
            <a:r>
              <a:t>Calculating the transformation matrix(tM) by quadrilateral corners and standard square corners.</a:t>
            </a:r>
          </a:p>
          <a:p>
            <a:pPr/>
            <a:r>
              <a:t>tM could be used to  recover the tortile box.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